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5"/>
  </p:notesMasterIdLst>
  <p:sldIdLst>
    <p:sldId id="256" r:id="rId2"/>
    <p:sldId id="274" r:id="rId3"/>
    <p:sldId id="272" r:id="rId4"/>
    <p:sldId id="277" r:id="rId5"/>
    <p:sldId id="278" r:id="rId6"/>
    <p:sldId id="279" r:id="rId7"/>
    <p:sldId id="280" r:id="rId8"/>
    <p:sldId id="269" r:id="rId9"/>
    <p:sldId id="268" r:id="rId10"/>
    <p:sldId id="275" r:id="rId11"/>
    <p:sldId id="276" r:id="rId12"/>
    <p:sldId id="270" r:id="rId13"/>
    <p:sldId id="301" r:id="rId14"/>
    <p:sldId id="281" r:id="rId15"/>
    <p:sldId id="282" r:id="rId16"/>
    <p:sldId id="283" r:id="rId17"/>
    <p:sldId id="284" r:id="rId18"/>
    <p:sldId id="285" r:id="rId19"/>
    <p:sldId id="286" r:id="rId20"/>
    <p:sldId id="287" r:id="rId21"/>
    <p:sldId id="288" r:id="rId22"/>
    <p:sldId id="292" r:id="rId23"/>
    <p:sldId id="289" r:id="rId24"/>
    <p:sldId id="291" r:id="rId25"/>
    <p:sldId id="293" r:id="rId26"/>
    <p:sldId id="294" r:id="rId27"/>
    <p:sldId id="290" r:id="rId28"/>
    <p:sldId id="295" r:id="rId29"/>
    <p:sldId id="296" r:id="rId30"/>
    <p:sldId id="297" r:id="rId31"/>
    <p:sldId id="298" r:id="rId32"/>
    <p:sldId id="299" r:id="rId33"/>
    <p:sldId id="30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7D5A0-F2CF-42D0-B418-B580482BC4D9}" v="1" dt="2025-10-27T11:07:09.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4" autoAdjust="0"/>
    <p:restoredTop sz="86596" autoAdjust="0"/>
  </p:normalViewPr>
  <p:slideViewPr>
    <p:cSldViewPr snapToGrid="0" snapToObjects="1">
      <p:cViewPr varScale="1">
        <p:scale>
          <a:sx n="56" d="100"/>
          <a:sy n="56" d="100"/>
        </p:scale>
        <p:origin x="51" y="2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Yukich" userId="194690204_tp_box_2" providerId="OAuth2" clId="{53BA93CF-3094-43CC-8490-4E067203486F}"/>
    <pc:docChg chg="custSel addSld modSld">
      <pc:chgData name="Joshua Yukich" userId="194690204_tp_box_2" providerId="OAuth2" clId="{53BA93CF-3094-43CC-8490-4E067203486F}" dt="2025-10-27T11:07:36.604" v="13" actId="1076"/>
      <pc:docMkLst>
        <pc:docMk/>
      </pc:docMkLst>
      <pc:sldChg chg="addSp modSp mod">
        <pc:chgData name="Joshua Yukich" userId="194690204_tp_box_2" providerId="OAuth2" clId="{53BA93CF-3094-43CC-8490-4E067203486F}" dt="2025-10-27T11:07:36.604" v="13" actId="1076"/>
        <pc:sldMkLst>
          <pc:docMk/>
          <pc:sldMk cId="551741788" sldId="279"/>
        </pc:sldMkLst>
        <pc:spChg chg="mod">
          <ac:chgData name="Joshua Yukich" userId="194690204_tp_box_2" providerId="OAuth2" clId="{53BA93CF-3094-43CC-8490-4E067203486F}" dt="2025-10-27T11:07:31.314" v="11" actId="14100"/>
          <ac:spMkLst>
            <pc:docMk/>
            <pc:sldMk cId="551741788" sldId="279"/>
            <ac:spMk id="3" creationId="{24A1F59B-9E94-4F5B-819D-E195A918CE67}"/>
          </ac:spMkLst>
        </pc:spChg>
        <pc:picChg chg="add mod">
          <ac:chgData name="Joshua Yukich" userId="194690204_tp_box_2" providerId="OAuth2" clId="{53BA93CF-3094-43CC-8490-4E067203486F}" dt="2025-10-27T11:07:36.604" v="13" actId="1076"/>
          <ac:picMkLst>
            <pc:docMk/>
            <pc:sldMk cId="551741788" sldId="279"/>
            <ac:picMk id="6" creationId="{CF56B05B-2B22-4052-B4A5-5072A3FE28DA}"/>
          </ac:picMkLst>
        </pc:picChg>
      </pc:sldChg>
      <pc:sldChg chg="addSp delSp modSp add mod">
        <pc:chgData name="Joshua Yukich" userId="194690204_tp_box_2" providerId="OAuth2" clId="{53BA93CF-3094-43CC-8490-4E067203486F}" dt="2025-10-26T20:00:31.922" v="5" actId="1076"/>
        <pc:sldMkLst>
          <pc:docMk/>
          <pc:sldMk cId="71519527" sldId="301"/>
        </pc:sldMkLst>
        <pc:spChg chg="del">
          <ac:chgData name="Joshua Yukich" userId="194690204_tp_box_2" providerId="OAuth2" clId="{53BA93CF-3094-43CC-8490-4E067203486F}" dt="2025-10-26T20:00:21.485" v="2" actId="478"/>
          <ac:spMkLst>
            <pc:docMk/>
            <pc:sldMk cId="71519527" sldId="301"/>
            <ac:spMk id="3" creationId="{F3388DF5-C175-7940-52C8-DC6D64BABF29}"/>
          </ac:spMkLst>
        </pc:spChg>
        <pc:spChg chg="add del mod">
          <ac:chgData name="Joshua Yukich" userId="194690204_tp_box_2" providerId="OAuth2" clId="{53BA93CF-3094-43CC-8490-4E067203486F}" dt="2025-10-26T20:00:26.229" v="3" actId="478"/>
          <ac:spMkLst>
            <pc:docMk/>
            <pc:sldMk cId="71519527" sldId="301"/>
            <ac:spMk id="8" creationId="{F4542818-C4ED-932E-DAD9-22365D5A30DE}"/>
          </ac:spMkLst>
        </pc:spChg>
        <pc:picChg chg="add mod">
          <ac:chgData name="Joshua Yukich" userId="194690204_tp_box_2" providerId="OAuth2" clId="{53BA93CF-3094-43CC-8490-4E067203486F}" dt="2025-10-26T20:00:31.922" v="5" actId="1076"/>
          <ac:picMkLst>
            <pc:docMk/>
            <pc:sldMk cId="71519527" sldId="301"/>
            <ac:picMk id="6" creationId="{F4B98ACE-8B65-D8A7-E7F3-24129EA1FF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1E28E-0231-FF4A-9EFC-B738802657F1}"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5C0CA-34B7-7341-8E94-0F953FB65472}" type="slidenum">
              <a:rPr lang="en-US" smtClean="0"/>
              <a:t>‹#›</a:t>
            </a:fld>
            <a:endParaRPr lang="en-US"/>
          </a:p>
        </p:txBody>
      </p:sp>
    </p:spTree>
    <p:extLst>
      <p:ext uri="{BB962C8B-B14F-4D97-AF65-F5344CB8AC3E}">
        <p14:creationId xmlns:p14="http://schemas.microsoft.com/office/powerpoint/2010/main" val="158892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Wickham and </a:t>
            </a:r>
            <a:r>
              <a:rPr lang="en-US" dirty="0" err="1"/>
              <a:t>Grolemund</a:t>
            </a:r>
            <a:r>
              <a:rPr lang="en-US" dirty="0"/>
              <a:t> </a:t>
            </a:r>
          </a:p>
        </p:txBody>
      </p:sp>
      <p:sp>
        <p:nvSpPr>
          <p:cNvPr id="4" name="Slide Number Placeholder 3"/>
          <p:cNvSpPr>
            <a:spLocks noGrp="1"/>
          </p:cNvSpPr>
          <p:nvPr>
            <p:ph type="sldNum" sz="quarter" idx="5"/>
          </p:nvPr>
        </p:nvSpPr>
        <p:spPr/>
        <p:txBody>
          <a:bodyPr/>
          <a:lstStyle/>
          <a:p>
            <a:fld id="{4645C0CA-34B7-7341-8E94-0F953FB65472}" type="slidenum">
              <a:rPr lang="en-US" smtClean="0"/>
              <a:t>1</a:t>
            </a:fld>
            <a:endParaRPr lang="en-US"/>
          </a:p>
        </p:txBody>
      </p:sp>
    </p:spTree>
    <p:extLst>
      <p:ext uri="{BB962C8B-B14F-4D97-AF65-F5344CB8AC3E}">
        <p14:creationId xmlns:p14="http://schemas.microsoft.com/office/powerpoint/2010/main" val="6577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13</a:t>
            </a:fld>
            <a:endParaRPr lang="en-US"/>
          </a:p>
        </p:txBody>
      </p:sp>
    </p:spTree>
    <p:extLst>
      <p:ext uri="{BB962C8B-B14F-4D97-AF65-F5344CB8AC3E}">
        <p14:creationId xmlns:p14="http://schemas.microsoft.com/office/powerpoint/2010/main" val="30685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45C0CA-34B7-7341-8E94-0F953FB65472}" type="slidenum">
              <a:rPr lang="en-US" smtClean="0"/>
              <a:t>32</a:t>
            </a:fld>
            <a:endParaRPr lang="en-US"/>
          </a:p>
        </p:txBody>
      </p:sp>
    </p:spTree>
    <p:extLst>
      <p:ext uri="{BB962C8B-B14F-4D97-AF65-F5344CB8AC3E}">
        <p14:creationId xmlns:p14="http://schemas.microsoft.com/office/powerpoint/2010/main" val="259264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10/27/2025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536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8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10/27/2025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594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10/27/2025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98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10/27/2025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79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315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140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085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32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10/27/2025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8606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9472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10/27/2025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13344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uides.lib.berkeley.edu/c.php?g=652220&amp;p=4575532"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tinyurl.com/y5tw8zaj"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5F40FFDD-DF61-4A0F-94E0-F5307EDCEA5F}"/>
              </a:ext>
            </a:extLst>
          </p:cNvPr>
          <p:cNvPicPr>
            <a:picLocks noChangeAspect="1"/>
          </p:cNvPicPr>
          <p:nvPr/>
        </p:nvPicPr>
        <p:blipFill rotWithShape="1">
          <a:blip r:embed="rId3"/>
          <a:srcRect t="68" r="-1" b="14211"/>
          <a:stretch/>
        </p:blipFill>
        <p:spPr>
          <a:xfrm>
            <a:off x="446532" y="599725"/>
            <a:ext cx="11292143" cy="3557252"/>
          </a:xfrm>
          <a:prstGeom prst="rect">
            <a:avLst/>
          </a:prstGeom>
        </p:spPr>
      </p:pic>
      <p:sp>
        <p:nvSpPr>
          <p:cNvPr id="55" name="Rectangle 5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56D89E-00A9-EF4A-A575-93E6D8385953}"/>
              </a:ext>
            </a:extLst>
          </p:cNvPr>
          <p:cNvSpPr>
            <a:spLocks noGrp="1"/>
          </p:cNvSpPr>
          <p:nvPr>
            <p:ph type="ctrTitle"/>
          </p:nvPr>
        </p:nvSpPr>
        <p:spPr>
          <a:xfrm>
            <a:off x="627120" y="4319752"/>
            <a:ext cx="10947620" cy="1155959"/>
          </a:xfrm>
        </p:spPr>
        <p:txBody>
          <a:bodyPr>
            <a:normAutofit/>
          </a:bodyPr>
          <a:lstStyle/>
          <a:p>
            <a:pPr>
              <a:lnSpc>
                <a:spcPct val="90000"/>
              </a:lnSpc>
            </a:pPr>
            <a:r>
              <a:rPr lang="en-US" b="1" dirty="0">
                <a:solidFill>
                  <a:srgbClr val="FFFFFF"/>
                </a:solidFill>
                <a:latin typeface="Garamond" panose="02020404030301010803" pitchFamily="18" charset="0"/>
              </a:rPr>
              <a:t>REPRODUCIBILITY IN RESEARCH – And REPRODUCIBLE ANALYTICS</a:t>
            </a:r>
          </a:p>
        </p:txBody>
      </p:sp>
      <p:sp>
        <p:nvSpPr>
          <p:cNvPr id="3" name="Subtitle 2">
            <a:extLst>
              <a:ext uri="{FF2B5EF4-FFF2-40B4-BE49-F238E27FC236}">
                <a16:creationId xmlns:a16="http://schemas.microsoft.com/office/drawing/2014/main" id="{99471AF9-BF91-7F49-8259-E5938EDA934B}"/>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latin typeface="Garamond" panose="02020404030301010803" pitchFamily="18" charset="0"/>
              </a:rPr>
              <a:t>session 5 – TRMD 8080 Advanced Molecular Epidemiology Methods</a:t>
            </a:r>
          </a:p>
        </p:txBody>
      </p:sp>
    </p:spTree>
    <p:extLst>
      <p:ext uri="{BB962C8B-B14F-4D97-AF65-F5344CB8AC3E}">
        <p14:creationId xmlns:p14="http://schemas.microsoft.com/office/powerpoint/2010/main" val="3699863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7EE8-F6FE-4B62-97AE-ED9F4F106AFB}"/>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18EA01ED-D614-4796-94A7-CD12B4E7EF4C}"/>
              </a:ext>
            </a:extLst>
          </p:cNvPr>
          <p:cNvSpPr>
            <a:spLocks noGrp="1"/>
          </p:cNvSpPr>
          <p:nvPr>
            <p:ph idx="1"/>
          </p:nvPr>
        </p:nvSpPr>
        <p:spPr>
          <a:xfrm>
            <a:off x="4900928" y="609600"/>
            <a:ext cx="6650991" cy="5979885"/>
          </a:xfrm>
        </p:spPr>
        <p:txBody>
          <a:bodyPr>
            <a:normAutofit fontScale="92500" lnSpcReduction="10000"/>
          </a:bodyPr>
          <a:lstStyle/>
          <a:p>
            <a:r>
              <a:rPr lang="en-US" dirty="0"/>
              <a:t>Document!</a:t>
            </a:r>
          </a:p>
          <a:p>
            <a:r>
              <a:rPr lang="en-US" dirty="0"/>
              <a:t>Everything is a text file</a:t>
            </a:r>
          </a:p>
          <a:p>
            <a:r>
              <a:rPr lang="en-US" dirty="0"/>
              <a:t>All files are human readable (gets complicated with Images and sounds)</a:t>
            </a:r>
          </a:p>
          <a:p>
            <a:r>
              <a:rPr lang="en-US" dirty="0"/>
              <a:t>Explicitly tie files together</a:t>
            </a:r>
          </a:p>
          <a:p>
            <a:r>
              <a:rPr lang="en-US" dirty="0"/>
              <a:t>Plan to organize, store and disseminate</a:t>
            </a:r>
          </a:p>
          <a:p>
            <a:r>
              <a:rPr lang="en-US" dirty="0"/>
              <a:t>We work with scripts. </a:t>
            </a:r>
          </a:p>
          <a:p>
            <a:pPr lvl="1"/>
            <a:r>
              <a:rPr lang="en-US" dirty="0"/>
              <a:t>This are readable text files, that will give instructions to various pieces of software on how to import, clean/tidy, transform, analyze, visualize, model and communicate our results.</a:t>
            </a:r>
          </a:p>
          <a:p>
            <a:pPr lvl="1"/>
            <a:r>
              <a:rPr lang="en-US" dirty="0"/>
              <a:t>We use formal version control software and conventions to maintain current versions of all code, documentation and communications as well as history of previous iterations and documentation of changes and facilitate collaboration</a:t>
            </a:r>
          </a:p>
          <a:p>
            <a:pPr lvl="2"/>
            <a:r>
              <a:rPr lang="en-US" dirty="0"/>
              <a:t>This is done (often) using the git language/software</a:t>
            </a:r>
          </a:p>
          <a:p>
            <a:r>
              <a:rPr lang="en-US" dirty="0"/>
              <a:t>We never change the real original data.</a:t>
            </a:r>
          </a:p>
          <a:p>
            <a:r>
              <a:rPr lang="en-US" dirty="0"/>
              <a:t>Everything is auditable.</a:t>
            </a:r>
          </a:p>
        </p:txBody>
      </p:sp>
      <p:sp>
        <p:nvSpPr>
          <p:cNvPr id="4" name="Text Placeholder 3">
            <a:extLst>
              <a:ext uri="{FF2B5EF4-FFF2-40B4-BE49-F238E27FC236}">
                <a16:creationId xmlns:a16="http://schemas.microsoft.com/office/drawing/2014/main" id="{7CCE9589-6DB1-4761-B879-3848B1BE7641}"/>
              </a:ext>
            </a:extLst>
          </p:cNvPr>
          <p:cNvSpPr>
            <a:spLocks noGrp="1"/>
          </p:cNvSpPr>
          <p:nvPr>
            <p:ph type="body" sz="half" idx="2"/>
          </p:nvPr>
        </p:nvSpPr>
        <p:spPr>
          <a:xfrm>
            <a:off x="771964" y="2923158"/>
            <a:ext cx="3031852" cy="3001392"/>
          </a:xfrm>
        </p:spPr>
        <p:txBody>
          <a:bodyPr/>
          <a:lstStyle/>
          <a:p>
            <a:r>
              <a:rPr lang="en-US" dirty="0"/>
              <a:t>Practically</a:t>
            </a:r>
          </a:p>
          <a:p>
            <a:endParaRPr lang="en-US" dirty="0"/>
          </a:p>
        </p:txBody>
      </p:sp>
      <p:pic>
        <p:nvPicPr>
          <p:cNvPr id="5" name="Picture 4">
            <a:extLst>
              <a:ext uri="{FF2B5EF4-FFF2-40B4-BE49-F238E27FC236}">
                <a16:creationId xmlns:a16="http://schemas.microsoft.com/office/drawing/2014/main" id="{6C3859CA-84AF-41AC-9889-4ABF8F0F2D8D}"/>
              </a:ext>
            </a:extLst>
          </p:cNvPr>
          <p:cNvPicPr>
            <a:picLocks noChangeAspect="1"/>
          </p:cNvPicPr>
          <p:nvPr/>
        </p:nvPicPr>
        <p:blipFill>
          <a:blip r:embed="rId2"/>
          <a:stretch>
            <a:fillRect/>
          </a:stretch>
        </p:blipFill>
        <p:spPr>
          <a:xfrm>
            <a:off x="855033" y="4181475"/>
            <a:ext cx="2857500" cy="1504950"/>
          </a:xfrm>
          <a:prstGeom prst="rect">
            <a:avLst/>
          </a:prstGeom>
        </p:spPr>
      </p:pic>
    </p:spTree>
    <p:extLst>
      <p:ext uri="{BB962C8B-B14F-4D97-AF65-F5344CB8AC3E}">
        <p14:creationId xmlns:p14="http://schemas.microsoft.com/office/powerpoint/2010/main" val="5913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BB7D-469E-4D1E-ABA6-A751E6B799E6}"/>
              </a:ext>
            </a:extLst>
          </p:cNvPr>
          <p:cNvSpPr>
            <a:spLocks noGrp="1"/>
          </p:cNvSpPr>
          <p:nvPr>
            <p:ph type="title"/>
          </p:nvPr>
        </p:nvSpPr>
        <p:spPr/>
        <p:txBody>
          <a:bodyPr/>
          <a:lstStyle/>
          <a:p>
            <a:r>
              <a:rPr lang="en-US" dirty="0"/>
              <a:t>Reproducible Research addenda</a:t>
            </a:r>
          </a:p>
        </p:txBody>
      </p:sp>
      <p:sp>
        <p:nvSpPr>
          <p:cNvPr id="3" name="Content Placeholder 2">
            <a:extLst>
              <a:ext uri="{FF2B5EF4-FFF2-40B4-BE49-F238E27FC236}">
                <a16:creationId xmlns:a16="http://schemas.microsoft.com/office/drawing/2014/main" id="{42BE2235-914C-4824-935F-5915598B20D0}"/>
              </a:ext>
            </a:extLst>
          </p:cNvPr>
          <p:cNvSpPr>
            <a:spLocks noGrp="1"/>
          </p:cNvSpPr>
          <p:nvPr>
            <p:ph idx="1"/>
          </p:nvPr>
        </p:nvSpPr>
        <p:spPr>
          <a:xfrm>
            <a:off x="4900928" y="769257"/>
            <a:ext cx="6650991" cy="2132991"/>
          </a:xfrm>
        </p:spPr>
        <p:txBody>
          <a:bodyPr/>
          <a:lstStyle/>
          <a:p>
            <a:r>
              <a:rPr lang="en-US" dirty="0"/>
              <a:t>Other advice:</a:t>
            </a:r>
          </a:p>
          <a:p>
            <a:pPr lvl="1"/>
            <a:r>
              <a:rPr lang="en-US" dirty="0">
                <a:hlinkClick r:id="rId2"/>
              </a:rPr>
              <a:t>https://guides.lib.berkeley.edu/c.php?g=652220&amp;p=4575532</a:t>
            </a:r>
            <a:endParaRPr lang="en-US" dirty="0"/>
          </a:p>
          <a:p>
            <a:r>
              <a:rPr lang="en-US" dirty="0"/>
              <a:t>Project/directory structure is critical </a:t>
            </a:r>
          </a:p>
          <a:p>
            <a:r>
              <a:rPr lang="en-US" dirty="0"/>
              <a:t>Some types of development (e.g. writing R packages, require specific project directory structures)</a:t>
            </a:r>
          </a:p>
        </p:txBody>
      </p:sp>
      <p:sp>
        <p:nvSpPr>
          <p:cNvPr id="4" name="Text Placeholder 3">
            <a:extLst>
              <a:ext uri="{FF2B5EF4-FFF2-40B4-BE49-F238E27FC236}">
                <a16:creationId xmlns:a16="http://schemas.microsoft.com/office/drawing/2014/main" id="{7C83F397-C4C6-454B-82C4-BF8414F78D5B}"/>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A5E65328-B5FC-4129-A0CF-DCA8639D4373}"/>
              </a:ext>
            </a:extLst>
          </p:cNvPr>
          <p:cNvPicPr>
            <a:picLocks noChangeAspect="1"/>
          </p:cNvPicPr>
          <p:nvPr/>
        </p:nvPicPr>
        <p:blipFill>
          <a:blip r:embed="rId3"/>
          <a:stretch>
            <a:fillRect/>
          </a:stretch>
        </p:blipFill>
        <p:spPr>
          <a:xfrm>
            <a:off x="4762726" y="3107418"/>
            <a:ext cx="3914775" cy="2981325"/>
          </a:xfrm>
          <a:prstGeom prst="rect">
            <a:avLst/>
          </a:prstGeom>
        </p:spPr>
      </p:pic>
    </p:spTree>
    <p:extLst>
      <p:ext uri="{BB962C8B-B14F-4D97-AF65-F5344CB8AC3E}">
        <p14:creationId xmlns:p14="http://schemas.microsoft.com/office/powerpoint/2010/main" val="169570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Reproducibility is a scientific ideal – </a:t>
            </a:r>
          </a:p>
          <a:p>
            <a:pPr lvl="1"/>
            <a:r>
              <a:rPr lang="en-US" dirty="0"/>
              <a:t>Theoretical reproducibility</a:t>
            </a:r>
          </a:p>
          <a:p>
            <a:pPr lvl="1"/>
            <a:r>
              <a:rPr lang="en-US" dirty="0"/>
              <a:t>Experimental reproducibility</a:t>
            </a:r>
          </a:p>
          <a:p>
            <a:pPr lvl="1"/>
            <a:r>
              <a:rPr lang="en-US" dirty="0"/>
              <a:t>Measurement reproducibility</a:t>
            </a:r>
          </a:p>
          <a:p>
            <a:pPr lvl="1"/>
            <a:r>
              <a:rPr lang="en-US" dirty="0"/>
              <a:t>Analytic reproducibility</a:t>
            </a:r>
          </a:p>
          <a:p>
            <a:pPr lvl="1"/>
            <a:r>
              <a:rPr lang="en-US" dirty="0"/>
              <a:t>Interpretation reproducibility</a:t>
            </a:r>
          </a:p>
          <a:p>
            <a:pPr lvl="2"/>
            <a:r>
              <a:rPr lang="en-US" dirty="0"/>
              <a:t>“Replication crisis”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Other alternative lexicons THEORY</a:t>
            </a:r>
          </a:p>
        </p:txBody>
      </p:sp>
    </p:spTree>
    <p:extLst>
      <p:ext uri="{BB962C8B-B14F-4D97-AF65-F5344CB8AC3E}">
        <p14:creationId xmlns:p14="http://schemas.microsoft.com/office/powerpoint/2010/main" val="241190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9F00-AF1F-645C-8375-5A661F73F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9ABB3A-1247-BAC3-58B2-8A287DCDC37B}"/>
              </a:ext>
            </a:extLst>
          </p:cNvPr>
          <p:cNvSpPr>
            <a:spLocks noGrp="1"/>
          </p:cNvSpPr>
          <p:nvPr>
            <p:ph type="title"/>
          </p:nvPr>
        </p:nvSpPr>
        <p:spPr/>
        <p:txBody>
          <a:bodyPr/>
          <a:lstStyle/>
          <a:p>
            <a:r>
              <a:rPr lang="en-US" dirty="0"/>
              <a:t>REPRODUCIBILITY </a:t>
            </a:r>
          </a:p>
        </p:txBody>
      </p:sp>
      <p:sp>
        <p:nvSpPr>
          <p:cNvPr id="4" name="Text Placeholder 3">
            <a:extLst>
              <a:ext uri="{FF2B5EF4-FFF2-40B4-BE49-F238E27FC236}">
                <a16:creationId xmlns:a16="http://schemas.microsoft.com/office/drawing/2014/main" id="{25EA8928-7DA9-71B9-C206-73616DF45B21}"/>
              </a:ext>
            </a:extLst>
          </p:cNvPr>
          <p:cNvSpPr>
            <a:spLocks noGrp="1"/>
          </p:cNvSpPr>
          <p:nvPr>
            <p:ph type="body" sz="half" idx="2"/>
          </p:nvPr>
        </p:nvSpPr>
        <p:spPr/>
        <p:txBody>
          <a:bodyPr/>
          <a:lstStyle/>
          <a:p>
            <a:r>
              <a:rPr lang="en-US" dirty="0"/>
              <a:t>Other alternative lexicons THEORY</a:t>
            </a:r>
          </a:p>
        </p:txBody>
      </p:sp>
      <p:pic>
        <p:nvPicPr>
          <p:cNvPr id="6" name="Picture 5">
            <a:extLst>
              <a:ext uri="{FF2B5EF4-FFF2-40B4-BE49-F238E27FC236}">
                <a16:creationId xmlns:a16="http://schemas.microsoft.com/office/drawing/2014/main" id="{F4B98ACE-8B65-D8A7-E7F3-24129EA1FF9D}"/>
              </a:ext>
            </a:extLst>
          </p:cNvPr>
          <p:cNvPicPr>
            <a:picLocks noChangeAspect="1"/>
          </p:cNvPicPr>
          <p:nvPr/>
        </p:nvPicPr>
        <p:blipFill>
          <a:blip r:embed="rId3"/>
          <a:stretch>
            <a:fillRect/>
          </a:stretch>
        </p:blipFill>
        <p:spPr>
          <a:xfrm>
            <a:off x="4626744" y="819282"/>
            <a:ext cx="6233630" cy="5906901"/>
          </a:xfrm>
          <a:prstGeom prst="rect">
            <a:avLst/>
          </a:prstGeom>
        </p:spPr>
      </p:pic>
    </p:spTree>
    <p:extLst>
      <p:ext uri="{BB962C8B-B14F-4D97-AF65-F5344CB8AC3E}">
        <p14:creationId xmlns:p14="http://schemas.microsoft.com/office/powerpoint/2010/main" val="7151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9945E-618F-4D53-BDB3-E75E9AACF07A}"/>
              </a:ext>
            </a:extLst>
          </p:cNvPr>
          <p:cNvSpPr>
            <a:spLocks noGrp="1"/>
          </p:cNvSpPr>
          <p:nvPr>
            <p:ph type="title"/>
          </p:nvPr>
        </p:nvSpPr>
        <p:spPr/>
        <p:txBody>
          <a:bodyPr/>
          <a:lstStyle/>
          <a:p>
            <a:r>
              <a:rPr lang="en-US" dirty="0"/>
              <a:t>Practical Applications</a:t>
            </a:r>
          </a:p>
        </p:txBody>
      </p:sp>
      <p:sp>
        <p:nvSpPr>
          <p:cNvPr id="3" name="Content Placeholder 2">
            <a:extLst>
              <a:ext uri="{FF2B5EF4-FFF2-40B4-BE49-F238E27FC236}">
                <a16:creationId xmlns:a16="http://schemas.microsoft.com/office/drawing/2014/main" id="{3A8D7796-81C8-4D04-9E57-4BEC667F93DA}"/>
              </a:ext>
            </a:extLst>
          </p:cNvPr>
          <p:cNvSpPr>
            <a:spLocks noGrp="1"/>
          </p:cNvSpPr>
          <p:nvPr>
            <p:ph idx="1"/>
          </p:nvPr>
        </p:nvSpPr>
        <p:spPr>
          <a:xfrm>
            <a:off x="4900928" y="1179829"/>
            <a:ext cx="6523215" cy="2249171"/>
          </a:xfrm>
        </p:spPr>
        <p:txBody>
          <a:bodyPr/>
          <a:lstStyle/>
          <a:p>
            <a:r>
              <a:rPr lang="en-US" dirty="0"/>
              <a:t>First steps are to get </a:t>
            </a:r>
            <a:r>
              <a:rPr lang="en-US" dirty="0" err="1"/>
              <a:t>Rstudio</a:t>
            </a:r>
            <a:r>
              <a:rPr lang="en-US" dirty="0"/>
              <a:t> installed and loaded and install relevant packages. </a:t>
            </a:r>
          </a:p>
          <a:p>
            <a:pPr lvl="1"/>
            <a:r>
              <a:rPr lang="en-US" dirty="0"/>
              <a:t>Bioconductor, </a:t>
            </a:r>
            <a:r>
              <a:rPr lang="en-US" dirty="0" err="1"/>
              <a:t>seqinr</a:t>
            </a:r>
            <a:r>
              <a:rPr lang="en-US" dirty="0"/>
              <a:t>, outbreaker2, </a:t>
            </a:r>
            <a:r>
              <a:rPr lang="en-US" dirty="0" err="1"/>
              <a:t>rprojroot</a:t>
            </a:r>
            <a:r>
              <a:rPr lang="en-US" dirty="0"/>
              <a:t>, </a:t>
            </a:r>
            <a:r>
              <a:rPr lang="en-US" dirty="0" err="1"/>
              <a:t>tidyverse</a:t>
            </a:r>
            <a:r>
              <a:rPr lang="en-US" dirty="0"/>
              <a:t>, ape, </a:t>
            </a:r>
            <a:r>
              <a:rPr lang="en-US" dirty="0" err="1"/>
              <a:t>phangorn</a:t>
            </a:r>
            <a:r>
              <a:rPr lang="en-US" dirty="0"/>
              <a:t>, DECIPHER, </a:t>
            </a:r>
            <a:r>
              <a:rPr lang="en-US" dirty="0" err="1"/>
              <a:t>adephylo</a:t>
            </a:r>
            <a:r>
              <a:rPr lang="en-US" dirty="0"/>
              <a:t>, </a:t>
            </a:r>
            <a:r>
              <a:rPr lang="en-US" dirty="0" err="1"/>
              <a:t>adegenet</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C666427F-A8D5-4B6A-B585-2747E5D3B0AB}"/>
              </a:ext>
            </a:extLst>
          </p:cNvPr>
          <p:cNvSpPr>
            <a:spLocks noGrp="1"/>
          </p:cNvSpPr>
          <p:nvPr>
            <p:ph type="body" sz="half" idx="2"/>
          </p:nvPr>
        </p:nvSpPr>
        <p:spPr>
          <a:xfrm>
            <a:off x="767857" y="2655869"/>
            <a:ext cx="3031852" cy="3547223"/>
          </a:xfrm>
        </p:spPr>
        <p:txBody>
          <a:bodyPr>
            <a:normAutofit fontScale="92500" lnSpcReduction="10000"/>
          </a:bodyPr>
          <a:lstStyle/>
          <a:p>
            <a:r>
              <a:rPr lang="en-US" b="1" dirty="0"/>
              <a:t>A use example of reproducible workflow in R </a:t>
            </a:r>
          </a:p>
          <a:p>
            <a:endParaRPr lang="en-US" dirty="0"/>
          </a:p>
          <a:p>
            <a:r>
              <a:rPr lang="en-US" dirty="0"/>
              <a:t>Reading and writing sequence data in FASTA and binary formats</a:t>
            </a:r>
          </a:p>
          <a:p>
            <a:endParaRPr lang="en-US" dirty="0"/>
          </a:p>
          <a:p>
            <a:r>
              <a:rPr lang="en-US" dirty="0"/>
              <a:t>Multiple sequence alignment</a:t>
            </a:r>
          </a:p>
          <a:p>
            <a:endParaRPr lang="en-US" dirty="0"/>
          </a:p>
          <a:p>
            <a:r>
              <a:rPr lang="en-US" dirty="0"/>
              <a:t>Phylogenetic tree construction</a:t>
            </a:r>
          </a:p>
          <a:p>
            <a:endParaRPr lang="en-US" dirty="0"/>
          </a:p>
          <a:p>
            <a:r>
              <a:rPr lang="en-US" dirty="0"/>
              <a:t>Outbreak reconstruction</a:t>
            </a:r>
          </a:p>
          <a:p>
            <a:endParaRPr lang="en-US" dirty="0"/>
          </a:p>
        </p:txBody>
      </p:sp>
      <p:pic>
        <p:nvPicPr>
          <p:cNvPr id="6" name="Picture 5">
            <a:extLst>
              <a:ext uri="{FF2B5EF4-FFF2-40B4-BE49-F238E27FC236}">
                <a16:creationId xmlns:a16="http://schemas.microsoft.com/office/drawing/2014/main" id="{6FC88C19-BB4E-4231-8740-951F862E62F7}"/>
              </a:ext>
            </a:extLst>
          </p:cNvPr>
          <p:cNvPicPr>
            <a:picLocks noChangeAspect="1"/>
          </p:cNvPicPr>
          <p:nvPr/>
        </p:nvPicPr>
        <p:blipFill rotWithShape="1">
          <a:blip r:embed="rId2"/>
          <a:srcRect t="9549" r="84421" b="81081"/>
          <a:stretch/>
        </p:blipFill>
        <p:spPr>
          <a:xfrm>
            <a:off x="4321015" y="3017897"/>
            <a:ext cx="7276123" cy="2774092"/>
          </a:xfrm>
          <a:prstGeom prst="rect">
            <a:avLst/>
          </a:prstGeom>
        </p:spPr>
      </p:pic>
    </p:spTree>
    <p:extLst>
      <p:ext uri="{BB962C8B-B14F-4D97-AF65-F5344CB8AC3E}">
        <p14:creationId xmlns:p14="http://schemas.microsoft.com/office/powerpoint/2010/main" val="1137240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B90D-B23A-479A-90AF-156A54005EE6}"/>
              </a:ext>
            </a:extLst>
          </p:cNvPr>
          <p:cNvSpPr>
            <a:spLocks noGrp="1"/>
          </p:cNvSpPr>
          <p:nvPr>
            <p:ph type="title"/>
          </p:nvPr>
        </p:nvSpPr>
        <p:spPr/>
        <p:txBody>
          <a:bodyPr/>
          <a:lstStyle/>
          <a:p>
            <a:r>
              <a:rPr lang="en-US"/>
              <a:t>Loading Packages</a:t>
            </a:r>
            <a:endParaRPr lang="en-US" dirty="0"/>
          </a:p>
        </p:txBody>
      </p:sp>
      <p:pic>
        <p:nvPicPr>
          <p:cNvPr id="6" name="Content Placeholder 5">
            <a:extLst>
              <a:ext uri="{FF2B5EF4-FFF2-40B4-BE49-F238E27FC236}">
                <a16:creationId xmlns:a16="http://schemas.microsoft.com/office/drawing/2014/main" id="{5A13847F-55D5-4C78-9520-947FF0B49CBA}"/>
              </a:ext>
            </a:extLst>
          </p:cNvPr>
          <p:cNvPicPr>
            <a:picLocks noGrp="1" noChangeAspect="1"/>
          </p:cNvPicPr>
          <p:nvPr>
            <p:ph idx="1"/>
          </p:nvPr>
        </p:nvPicPr>
        <p:blipFill rotWithShape="1">
          <a:blip r:embed="rId2"/>
          <a:srcRect t="11595" r="88592" b="79593"/>
          <a:stretch/>
        </p:blipFill>
        <p:spPr>
          <a:xfrm>
            <a:off x="4900613" y="1050325"/>
            <a:ext cx="4231029" cy="2072107"/>
          </a:xfrm>
        </p:spPr>
      </p:pic>
      <p:sp>
        <p:nvSpPr>
          <p:cNvPr id="4" name="Text Placeholder 3">
            <a:extLst>
              <a:ext uri="{FF2B5EF4-FFF2-40B4-BE49-F238E27FC236}">
                <a16:creationId xmlns:a16="http://schemas.microsoft.com/office/drawing/2014/main" id="{CD9F0E87-B0B0-4C37-A79C-7F588AE8FBBD}"/>
              </a:ext>
            </a:extLst>
          </p:cNvPr>
          <p:cNvSpPr>
            <a:spLocks noGrp="1"/>
          </p:cNvSpPr>
          <p:nvPr>
            <p:ph type="body" sz="half" idx="2"/>
          </p:nvPr>
        </p:nvSpPr>
        <p:spPr/>
        <p:txBody>
          <a:bodyPr/>
          <a:lstStyle/>
          <a:p>
            <a:r>
              <a:rPr lang="en-US"/>
              <a:t>library() and require()</a:t>
            </a:r>
            <a:endParaRPr lang="en-US" dirty="0"/>
          </a:p>
        </p:txBody>
      </p:sp>
      <p:sp>
        <p:nvSpPr>
          <p:cNvPr id="7" name="TextBox 6">
            <a:extLst>
              <a:ext uri="{FF2B5EF4-FFF2-40B4-BE49-F238E27FC236}">
                <a16:creationId xmlns:a16="http://schemas.microsoft.com/office/drawing/2014/main" id="{A11897B0-1BC6-4C02-91AD-C6AD3C70889A}"/>
              </a:ext>
            </a:extLst>
          </p:cNvPr>
          <p:cNvSpPr txBox="1"/>
          <p:nvPr/>
        </p:nvSpPr>
        <p:spPr>
          <a:xfrm>
            <a:off x="4757351" y="3429000"/>
            <a:ext cx="6376087" cy="230832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Packages in R contain mainly additional functions and data to extend R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Must be loaded in each session (or environment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Load at start of the project (near front of do file)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5357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CBCD-072C-4DA2-9966-2889C8C8E931}"/>
              </a:ext>
            </a:extLst>
          </p:cNvPr>
          <p:cNvSpPr>
            <a:spLocks noGrp="1"/>
          </p:cNvSpPr>
          <p:nvPr>
            <p:ph type="title"/>
          </p:nvPr>
        </p:nvSpPr>
        <p:spPr/>
        <p:txBody>
          <a:bodyPr/>
          <a:lstStyle/>
          <a:p>
            <a:r>
              <a:rPr lang="en-US" dirty="0"/>
              <a:t>Working directories</a:t>
            </a:r>
          </a:p>
        </p:txBody>
      </p:sp>
      <p:sp>
        <p:nvSpPr>
          <p:cNvPr id="3" name="Content Placeholder 2">
            <a:extLst>
              <a:ext uri="{FF2B5EF4-FFF2-40B4-BE49-F238E27FC236}">
                <a16:creationId xmlns:a16="http://schemas.microsoft.com/office/drawing/2014/main" id="{B77450B8-50B8-4876-86F6-1887F86AB703}"/>
              </a:ext>
            </a:extLst>
          </p:cNvPr>
          <p:cNvSpPr>
            <a:spLocks noGrp="1"/>
          </p:cNvSpPr>
          <p:nvPr>
            <p:ph idx="1"/>
          </p:nvPr>
        </p:nvSpPr>
        <p:spPr>
          <a:xfrm>
            <a:off x="4900928" y="4596713"/>
            <a:ext cx="6650991" cy="1636748"/>
          </a:xfrm>
        </p:spPr>
        <p:txBody>
          <a:bodyPr>
            <a:normAutofit fontScale="77500" lnSpcReduction="20000"/>
          </a:bodyPr>
          <a:lstStyle/>
          <a:p>
            <a:r>
              <a:rPr lang="en-US" dirty="0"/>
              <a:t>Storing and printing date of run of file a good idea</a:t>
            </a:r>
          </a:p>
          <a:p>
            <a:r>
              <a:rPr lang="en-US" dirty="0"/>
              <a:t>Preparation of working directory (I use ‘</a:t>
            </a:r>
            <a:r>
              <a:rPr lang="en-US" dirty="0" err="1"/>
              <a:t>rprojroot</a:t>
            </a:r>
            <a:r>
              <a:rPr lang="en-US" dirty="0"/>
              <a:t>’) and ‘</a:t>
            </a:r>
            <a:r>
              <a:rPr lang="en-US" dirty="0" err="1"/>
              <a:t>rstudioapi</a:t>
            </a:r>
            <a:r>
              <a:rPr lang="en-US" dirty="0"/>
              <a:t>’</a:t>
            </a:r>
          </a:p>
          <a:p>
            <a:r>
              <a:rPr lang="en-US" dirty="0" err="1"/>
              <a:t>base_environment.R</a:t>
            </a:r>
            <a:r>
              <a:rPr lang="en-US" dirty="0"/>
              <a:t> - file can be used to add additional functions and environmental variables. </a:t>
            </a:r>
          </a:p>
          <a:p>
            <a:r>
              <a:rPr lang="en-US" dirty="0"/>
              <a:t>source() – takes and ‘parses’ R input from a file in the given environment </a:t>
            </a:r>
          </a:p>
          <a:p>
            <a:endParaRPr lang="en-US" dirty="0"/>
          </a:p>
          <a:p>
            <a:endParaRPr lang="en-US" dirty="0"/>
          </a:p>
        </p:txBody>
      </p:sp>
      <p:sp>
        <p:nvSpPr>
          <p:cNvPr id="4" name="Text Placeholder 3">
            <a:extLst>
              <a:ext uri="{FF2B5EF4-FFF2-40B4-BE49-F238E27FC236}">
                <a16:creationId xmlns:a16="http://schemas.microsoft.com/office/drawing/2014/main" id="{D748112E-BCC5-4977-9A5D-0446F3FAD958}"/>
              </a:ext>
            </a:extLst>
          </p:cNvPr>
          <p:cNvSpPr>
            <a:spLocks noGrp="1"/>
          </p:cNvSpPr>
          <p:nvPr>
            <p:ph type="body" sz="half" idx="2"/>
          </p:nvPr>
        </p:nvSpPr>
        <p:spPr/>
        <p:txBody>
          <a:bodyPr/>
          <a:lstStyle/>
          <a:p>
            <a:r>
              <a:rPr lang="en-US" dirty="0"/>
              <a:t>Default search directory and location for writing files. </a:t>
            </a:r>
          </a:p>
          <a:p>
            <a:endParaRPr lang="en-US" dirty="0"/>
          </a:p>
          <a:p>
            <a:r>
              <a:rPr lang="en-US" dirty="0"/>
              <a:t>Can specify other directories relative to this.</a:t>
            </a:r>
          </a:p>
          <a:p>
            <a:endParaRPr lang="en-US" dirty="0"/>
          </a:p>
          <a:p>
            <a:r>
              <a:rPr lang="en-US" dirty="0"/>
              <a:t>Ideally working directory is set such that it is transferred across machines</a:t>
            </a:r>
          </a:p>
        </p:txBody>
      </p:sp>
      <p:pic>
        <p:nvPicPr>
          <p:cNvPr id="6" name="Picture 5">
            <a:extLst>
              <a:ext uri="{FF2B5EF4-FFF2-40B4-BE49-F238E27FC236}">
                <a16:creationId xmlns:a16="http://schemas.microsoft.com/office/drawing/2014/main" id="{BAB22FAA-D348-472D-B27E-4D9A90D23705}"/>
              </a:ext>
            </a:extLst>
          </p:cNvPr>
          <p:cNvPicPr>
            <a:picLocks noChangeAspect="1"/>
          </p:cNvPicPr>
          <p:nvPr/>
        </p:nvPicPr>
        <p:blipFill rotWithShape="1">
          <a:blip r:embed="rId2"/>
          <a:srcRect t="8288" r="81908" b="76757"/>
          <a:stretch/>
        </p:blipFill>
        <p:spPr>
          <a:xfrm>
            <a:off x="4468328" y="769047"/>
            <a:ext cx="6172510" cy="3234542"/>
          </a:xfrm>
          <a:prstGeom prst="rect">
            <a:avLst/>
          </a:prstGeom>
        </p:spPr>
      </p:pic>
    </p:spTree>
    <p:extLst>
      <p:ext uri="{BB962C8B-B14F-4D97-AF65-F5344CB8AC3E}">
        <p14:creationId xmlns:p14="http://schemas.microsoft.com/office/powerpoint/2010/main" val="3663149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33C1-42C7-44F1-A90A-387627D34DED}"/>
              </a:ext>
            </a:extLst>
          </p:cNvPr>
          <p:cNvSpPr>
            <a:spLocks noGrp="1"/>
          </p:cNvSpPr>
          <p:nvPr>
            <p:ph type="title"/>
          </p:nvPr>
        </p:nvSpPr>
        <p:spPr/>
        <p:txBody>
          <a:bodyPr/>
          <a:lstStyle/>
          <a:p>
            <a:r>
              <a:rPr lang="en-US" dirty="0"/>
              <a:t>Reading Sequence data</a:t>
            </a:r>
          </a:p>
        </p:txBody>
      </p:sp>
      <p:sp>
        <p:nvSpPr>
          <p:cNvPr id="3" name="Content Placeholder 2">
            <a:extLst>
              <a:ext uri="{FF2B5EF4-FFF2-40B4-BE49-F238E27FC236}">
                <a16:creationId xmlns:a16="http://schemas.microsoft.com/office/drawing/2014/main" id="{6455AAD1-A6C0-4530-80D4-B88233CA958D}"/>
              </a:ext>
            </a:extLst>
          </p:cNvPr>
          <p:cNvSpPr>
            <a:spLocks noGrp="1"/>
          </p:cNvSpPr>
          <p:nvPr>
            <p:ph idx="1"/>
          </p:nvPr>
        </p:nvSpPr>
        <p:spPr>
          <a:xfrm>
            <a:off x="4361936" y="3364221"/>
            <a:ext cx="7189984" cy="2473823"/>
          </a:xfrm>
        </p:spPr>
        <p:txBody>
          <a:bodyPr/>
          <a:lstStyle/>
          <a:p>
            <a:r>
              <a:rPr lang="en-US" dirty="0"/>
              <a:t>Examples from class one are stored in a text file in FASTA format</a:t>
            </a:r>
          </a:p>
          <a:p>
            <a:r>
              <a:rPr lang="en-US" dirty="0"/>
              <a:t>Use in this case </a:t>
            </a:r>
            <a:r>
              <a:rPr lang="en-US" dirty="0" err="1"/>
              <a:t>readDNAStringSet</a:t>
            </a:r>
            <a:r>
              <a:rPr lang="en-US" dirty="0"/>
              <a:t>() which is loaded by the </a:t>
            </a:r>
            <a:r>
              <a:rPr lang="en-US" dirty="0" err="1"/>
              <a:t>Biostrings</a:t>
            </a:r>
            <a:r>
              <a:rPr lang="en-US" dirty="0"/>
              <a:t> package (loaded by DECIPHER package – and maybe others)</a:t>
            </a:r>
          </a:p>
          <a:p>
            <a:r>
              <a:rPr lang="en-US" dirty="0"/>
              <a:t>Note varying widths of each sequence</a:t>
            </a:r>
          </a:p>
        </p:txBody>
      </p:sp>
      <p:sp>
        <p:nvSpPr>
          <p:cNvPr id="4" name="Text Placeholder 3">
            <a:extLst>
              <a:ext uri="{FF2B5EF4-FFF2-40B4-BE49-F238E27FC236}">
                <a16:creationId xmlns:a16="http://schemas.microsoft.com/office/drawing/2014/main" id="{3352BD0E-2D79-4151-BD6F-005287E809B1}"/>
              </a:ext>
            </a:extLst>
          </p:cNvPr>
          <p:cNvSpPr>
            <a:spLocks noGrp="1"/>
          </p:cNvSpPr>
          <p:nvPr>
            <p:ph type="body" sz="half" idx="2"/>
          </p:nvPr>
        </p:nvSpPr>
        <p:spPr/>
        <p:txBody>
          <a:bodyPr/>
          <a:lstStyle/>
          <a:p>
            <a:r>
              <a:rPr lang="en-US" dirty="0"/>
              <a:t>File formats – </a:t>
            </a:r>
          </a:p>
          <a:p>
            <a:r>
              <a:rPr lang="en-US" dirty="0"/>
              <a:t>FASTA</a:t>
            </a:r>
          </a:p>
          <a:p>
            <a:r>
              <a:rPr lang="en-US" dirty="0"/>
              <a:t>Binary</a:t>
            </a:r>
          </a:p>
          <a:p>
            <a:r>
              <a:rPr lang="en-US" dirty="0"/>
              <a:t>FASTQ</a:t>
            </a:r>
          </a:p>
          <a:p>
            <a:r>
              <a:rPr lang="en-US" dirty="0"/>
              <a:t>EMBL</a:t>
            </a:r>
          </a:p>
          <a:p>
            <a:r>
              <a:rPr lang="en-US" dirty="0" err="1"/>
              <a:t>Etc</a:t>
            </a:r>
            <a:r>
              <a:rPr lang="en-US" dirty="0"/>
              <a:t>…</a:t>
            </a:r>
          </a:p>
          <a:p>
            <a:r>
              <a:rPr lang="en-US" dirty="0"/>
              <a:t>https://www.genomatix.de/online_help/help/sequence_formats.html</a:t>
            </a:r>
          </a:p>
        </p:txBody>
      </p:sp>
      <p:pic>
        <p:nvPicPr>
          <p:cNvPr id="6" name="Picture 5">
            <a:extLst>
              <a:ext uri="{FF2B5EF4-FFF2-40B4-BE49-F238E27FC236}">
                <a16:creationId xmlns:a16="http://schemas.microsoft.com/office/drawing/2014/main" id="{3A819014-30F1-45AF-A8E7-ED35E66A8BDA}"/>
              </a:ext>
            </a:extLst>
          </p:cNvPr>
          <p:cNvPicPr>
            <a:picLocks noChangeAspect="1"/>
          </p:cNvPicPr>
          <p:nvPr/>
        </p:nvPicPr>
        <p:blipFill rotWithShape="1">
          <a:blip r:embed="rId2"/>
          <a:srcRect t="36215" r="69228" b="49283"/>
          <a:stretch/>
        </p:blipFill>
        <p:spPr>
          <a:xfrm>
            <a:off x="4196479" y="714221"/>
            <a:ext cx="7660031" cy="2288471"/>
          </a:xfrm>
          <a:prstGeom prst="rect">
            <a:avLst/>
          </a:prstGeom>
        </p:spPr>
      </p:pic>
    </p:spTree>
    <p:extLst>
      <p:ext uri="{BB962C8B-B14F-4D97-AF65-F5344CB8AC3E}">
        <p14:creationId xmlns:p14="http://schemas.microsoft.com/office/powerpoint/2010/main" val="293908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16F1-909F-4258-B30A-DCA2E91C1DEE}"/>
              </a:ext>
            </a:extLst>
          </p:cNvPr>
          <p:cNvSpPr>
            <a:spLocks noGrp="1"/>
          </p:cNvSpPr>
          <p:nvPr>
            <p:ph type="title"/>
          </p:nvPr>
        </p:nvSpPr>
        <p:spPr/>
        <p:txBody>
          <a:bodyPr/>
          <a:lstStyle/>
          <a:p>
            <a:r>
              <a:rPr lang="en-US" dirty="0"/>
              <a:t>DECIPHER 	</a:t>
            </a:r>
          </a:p>
        </p:txBody>
      </p:sp>
      <p:sp>
        <p:nvSpPr>
          <p:cNvPr id="3" name="Content Placeholder 2">
            <a:extLst>
              <a:ext uri="{FF2B5EF4-FFF2-40B4-BE49-F238E27FC236}">
                <a16:creationId xmlns:a16="http://schemas.microsoft.com/office/drawing/2014/main" id="{F31C0E00-479F-4A70-8A03-818C1C74C933}"/>
              </a:ext>
            </a:extLst>
          </p:cNvPr>
          <p:cNvSpPr>
            <a:spLocks noGrp="1"/>
          </p:cNvSpPr>
          <p:nvPr>
            <p:ph idx="1"/>
          </p:nvPr>
        </p:nvSpPr>
        <p:spPr>
          <a:xfrm>
            <a:off x="4295332" y="5693637"/>
            <a:ext cx="6650991" cy="944769"/>
          </a:xfrm>
        </p:spPr>
        <p:txBody>
          <a:bodyPr>
            <a:normAutofit fontScale="92500" lnSpcReduction="20000"/>
          </a:bodyPr>
          <a:lstStyle/>
          <a:p>
            <a:r>
              <a:rPr lang="en-US" dirty="0"/>
              <a:t>Multiple sequence alignments often tweaked by hand but this process. </a:t>
            </a:r>
          </a:p>
          <a:p>
            <a:r>
              <a:rPr lang="en-US" dirty="0"/>
              <a:t>Ensure record of manual changes kept in script too</a:t>
            </a:r>
          </a:p>
        </p:txBody>
      </p:sp>
      <p:sp>
        <p:nvSpPr>
          <p:cNvPr id="4" name="Text Placeholder 3">
            <a:extLst>
              <a:ext uri="{FF2B5EF4-FFF2-40B4-BE49-F238E27FC236}">
                <a16:creationId xmlns:a16="http://schemas.microsoft.com/office/drawing/2014/main" id="{A69AB6CC-CDE9-48D5-8FC2-BC5825D8FE1E}"/>
              </a:ext>
            </a:extLst>
          </p:cNvPr>
          <p:cNvSpPr>
            <a:spLocks noGrp="1"/>
          </p:cNvSpPr>
          <p:nvPr>
            <p:ph type="body" sz="half" idx="2"/>
          </p:nvPr>
        </p:nvSpPr>
        <p:spPr/>
        <p:txBody>
          <a:bodyPr/>
          <a:lstStyle/>
          <a:p>
            <a:r>
              <a:rPr lang="en-US" dirty="0"/>
              <a:t>Example of package that does multiple sequence alignment</a:t>
            </a:r>
          </a:p>
          <a:p>
            <a:endParaRPr lang="en-US" dirty="0"/>
          </a:p>
          <a:p>
            <a:r>
              <a:rPr lang="en-US" dirty="0"/>
              <a:t>Using a known or developing phylogenetic tree in process</a:t>
            </a:r>
          </a:p>
          <a:p>
            <a:endParaRPr lang="en-US" dirty="0"/>
          </a:p>
          <a:p>
            <a:r>
              <a:rPr lang="en-US" dirty="0" err="1"/>
              <a:t>AlignSeqs</a:t>
            </a:r>
            <a:r>
              <a:rPr lang="en-US" dirty="0"/>
              <a:t>() function can be used to do this.</a:t>
            </a:r>
          </a:p>
        </p:txBody>
      </p:sp>
      <p:pic>
        <p:nvPicPr>
          <p:cNvPr id="8" name="Picture 7">
            <a:extLst>
              <a:ext uri="{FF2B5EF4-FFF2-40B4-BE49-F238E27FC236}">
                <a16:creationId xmlns:a16="http://schemas.microsoft.com/office/drawing/2014/main" id="{304C5AF9-E1B6-4543-B3FB-D38E5C1DDEE9}"/>
              </a:ext>
            </a:extLst>
          </p:cNvPr>
          <p:cNvPicPr>
            <a:picLocks noChangeAspect="1"/>
          </p:cNvPicPr>
          <p:nvPr/>
        </p:nvPicPr>
        <p:blipFill rotWithShape="1">
          <a:blip r:embed="rId2"/>
          <a:srcRect t="6486" r="68771" b="50000"/>
          <a:stretch/>
        </p:blipFill>
        <p:spPr>
          <a:xfrm>
            <a:off x="4764889" y="691978"/>
            <a:ext cx="5503575" cy="4861605"/>
          </a:xfrm>
          <a:prstGeom prst="rect">
            <a:avLst/>
          </a:prstGeom>
        </p:spPr>
      </p:pic>
    </p:spTree>
    <p:extLst>
      <p:ext uri="{BB962C8B-B14F-4D97-AF65-F5344CB8AC3E}">
        <p14:creationId xmlns:p14="http://schemas.microsoft.com/office/powerpoint/2010/main" val="403046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C51B-5B09-4A46-B0BD-1A7EE805AC38}"/>
              </a:ext>
            </a:extLst>
          </p:cNvPr>
          <p:cNvSpPr>
            <a:spLocks noGrp="1"/>
          </p:cNvSpPr>
          <p:nvPr>
            <p:ph type="title"/>
          </p:nvPr>
        </p:nvSpPr>
        <p:spPr/>
        <p:txBody>
          <a:bodyPr/>
          <a:lstStyle/>
          <a:p>
            <a:r>
              <a:rPr lang="en-US" dirty="0"/>
              <a:t>Making  A Phylogenetic Tree</a:t>
            </a:r>
          </a:p>
        </p:txBody>
      </p:sp>
      <p:sp>
        <p:nvSpPr>
          <p:cNvPr id="3" name="Content Placeholder 2">
            <a:extLst>
              <a:ext uri="{FF2B5EF4-FFF2-40B4-BE49-F238E27FC236}">
                <a16:creationId xmlns:a16="http://schemas.microsoft.com/office/drawing/2014/main" id="{715AC8DC-0F19-430A-A33B-A0BBCAC93070}"/>
              </a:ext>
            </a:extLst>
          </p:cNvPr>
          <p:cNvSpPr>
            <a:spLocks noGrp="1"/>
          </p:cNvSpPr>
          <p:nvPr>
            <p:ph idx="1"/>
          </p:nvPr>
        </p:nvSpPr>
        <p:spPr/>
        <p:txBody>
          <a:bodyPr>
            <a:normAutofit fontScale="85000" lnSpcReduction="10000"/>
          </a:bodyPr>
          <a:lstStyle/>
          <a:p>
            <a:r>
              <a:rPr lang="en-US" dirty="0"/>
              <a:t>Distance – </a:t>
            </a:r>
          </a:p>
          <a:p>
            <a:pPr lvl="1"/>
            <a:r>
              <a:rPr lang="en-US" dirty="0"/>
              <a:t>Trees based on minimizing distance between sequence differences </a:t>
            </a:r>
          </a:p>
          <a:p>
            <a:pPr lvl="1"/>
            <a:r>
              <a:rPr lang="en-US" dirty="0"/>
              <a:t>Easy, fast but not based on biological or evolutionary theory</a:t>
            </a:r>
          </a:p>
          <a:p>
            <a:pPr lvl="1"/>
            <a:r>
              <a:rPr lang="en-US" dirty="0"/>
              <a:t>Often good starting point but not necessarily best final point</a:t>
            </a:r>
          </a:p>
          <a:p>
            <a:r>
              <a:rPr lang="en-US" dirty="0"/>
              <a:t>Parsimony – </a:t>
            </a:r>
          </a:p>
          <a:p>
            <a:pPr lvl="1"/>
            <a:r>
              <a:rPr lang="en-US" dirty="0"/>
              <a:t>Based on theory that similar sequences arise from common ancestry</a:t>
            </a:r>
          </a:p>
          <a:p>
            <a:pPr lvl="1"/>
            <a:r>
              <a:rPr lang="en-US" dirty="0"/>
              <a:t>therefore simplest explanation of changes in sequence are the correct one</a:t>
            </a:r>
          </a:p>
          <a:p>
            <a:r>
              <a:rPr lang="en-US" dirty="0"/>
              <a:t>Likelihood – </a:t>
            </a:r>
          </a:p>
          <a:p>
            <a:pPr lvl="1"/>
            <a:r>
              <a:rPr lang="en-US" dirty="0"/>
              <a:t>Statistical inference of probability a tree arose given an evolutionary model</a:t>
            </a:r>
          </a:p>
          <a:p>
            <a:pPr lvl="1"/>
            <a:r>
              <a:rPr lang="en-US" dirty="0"/>
              <a:t>Hardest to implement</a:t>
            </a:r>
          </a:p>
          <a:p>
            <a:r>
              <a:rPr lang="en-US" dirty="0"/>
              <a:t>To root or not too root:</a:t>
            </a:r>
          </a:p>
          <a:p>
            <a:pPr lvl="1"/>
            <a:r>
              <a:rPr lang="en-US" dirty="0"/>
              <a:t>Without a rooted tree direction of change is ambiguous</a:t>
            </a:r>
          </a:p>
          <a:p>
            <a:pPr lvl="1"/>
            <a:r>
              <a:rPr lang="en-US" dirty="0"/>
              <a:t>Out-group rooting</a:t>
            </a:r>
          </a:p>
          <a:p>
            <a:pPr lvl="1"/>
            <a:endParaRPr lang="en-US" dirty="0"/>
          </a:p>
          <a:p>
            <a:endParaRPr lang="en-US" dirty="0"/>
          </a:p>
        </p:txBody>
      </p:sp>
      <p:sp>
        <p:nvSpPr>
          <p:cNvPr id="4" name="Text Placeholder 3">
            <a:extLst>
              <a:ext uri="{FF2B5EF4-FFF2-40B4-BE49-F238E27FC236}">
                <a16:creationId xmlns:a16="http://schemas.microsoft.com/office/drawing/2014/main" id="{C2ABEED8-D9FD-49A4-8FB3-4228EB97C90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178335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RESEARCH</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Google Define Results </a:t>
            </a:r>
          </a:p>
          <a:p>
            <a:pPr lvl="1"/>
            <a:r>
              <a:rPr lang="en-US" dirty="0"/>
              <a:t>Noun: “the systematic investigation into and study of materials and sources in order to establish facts and reach new conclusions.”</a:t>
            </a:r>
          </a:p>
          <a:p>
            <a:pPr lvl="1"/>
            <a:r>
              <a:rPr lang="en-US" dirty="0"/>
              <a:t>Verb: “investigate systematically.”</a:t>
            </a:r>
          </a:p>
          <a:p>
            <a:pPr lvl="2"/>
            <a:r>
              <a:rPr lang="en-US" b="1" dirty="0">
                <a:hlinkClick r:id="rId2"/>
              </a:rPr>
              <a:t>https://tinyurl.com/y5tw8zaj</a:t>
            </a:r>
            <a:endParaRPr lang="en-US" b="1" dirty="0"/>
          </a:p>
          <a:p>
            <a:r>
              <a:rPr lang="en-US" dirty="0"/>
              <a:t>In computation and statistics: </a:t>
            </a:r>
          </a:p>
          <a:p>
            <a:pPr lvl="1"/>
            <a:r>
              <a:rPr lang="en-US" dirty="0"/>
              <a:t>“The full software environment, code, and data that produced the results”</a:t>
            </a:r>
          </a:p>
          <a:p>
            <a:pPr lvl="1"/>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DEFINITIONS</a:t>
            </a:r>
          </a:p>
        </p:txBody>
      </p:sp>
    </p:spTree>
    <p:extLst>
      <p:ext uri="{BB962C8B-B14F-4D97-AF65-F5344CB8AC3E}">
        <p14:creationId xmlns:p14="http://schemas.microsoft.com/office/powerpoint/2010/main" val="357000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9" name="Rectangle 1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1C0FE-4DB6-45C8-ADEC-8DDFB1A924A0}"/>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sz="2800" b="0" kern="1200" cap="all" dirty="0">
                <a:solidFill>
                  <a:schemeClr val="tx1">
                    <a:lumMod val="75000"/>
                    <a:lumOff val="25000"/>
                  </a:schemeClr>
                </a:solidFill>
                <a:latin typeface="+mj-lt"/>
                <a:ea typeface="+mj-ea"/>
                <a:cs typeface="+mj-cs"/>
              </a:rPr>
              <a:t>Rooting</a:t>
            </a:r>
          </a:p>
        </p:txBody>
      </p:sp>
      <p:sp>
        <p:nvSpPr>
          <p:cNvPr id="30" name="Rectangle 2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586798CC-4620-497E-B2E1-903951830174}"/>
              </a:ext>
            </a:extLst>
          </p:cNvPr>
          <p:cNvSpPr>
            <a:spLocks noGrp="1"/>
          </p:cNvSpPr>
          <p:nvPr>
            <p:ph type="body" sz="half" idx="2"/>
          </p:nvPr>
        </p:nvSpPr>
        <p:spPr>
          <a:xfrm>
            <a:off x="4561870" y="800930"/>
            <a:ext cx="7183597" cy="2256390"/>
          </a:xfrm>
        </p:spPr>
        <p:txBody>
          <a:bodyPr vert="horz" lIns="91440" tIns="45720" rIns="91440" bIns="45720" rtlCol="0" anchor="ctr">
            <a:normAutofit/>
          </a:bodyPr>
          <a:lstStyle/>
          <a:p>
            <a:pPr>
              <a:buClr>
                <a:srgbClr val="FBC374"/>
              </a:buClr>
              <a:buFont typeface="Wingdings 2" panose="05020102010507070707" pitchFamily="18" charset="2"/>
              <a:buChar char=""/>
            </a:pPr>
            <a:r>
              <a:rPr lang="en-US" dirty="0">
                <a:solidFill>
                  <a:schemeClr val="tx1">
                    <a:lumMod val="75000"/>
                    <a:lumOff val="25000"/>
                  </a:schemeClr>
                </a:solidFill>
              </a:rPr>
              <a:t> unrooted tree on left</a:t>
            </a:r>
          </a:p>
          <a:p>
            <a:pPr>
              <a:buClr>
                <a:srgbClr val="FBC374"/>
              </a:buClr>
              <a:buFont typeface="Wingdings 2" panose="05020102010507070707" pitchFamily="18" charset="2"/>
              <a:buChar char=""/>
            </a:pPr>
            <a:r>
              <a:rPr lang="en-US" dirty="0">
                <a:solidFill>
                  <a:schemeClr val="tx1">
                    <a:lumMod val="75000"/>
                    <a:lumOff val="25000"/>
                  </a:schemeClr>
                </a:solidFill>
              </a:rPr>
              <a:t>Rooted tree on the right</a:t>
            </a:r>
          </a:p>
          <a:p>
            <a:pPr>
              <a:buClr>
                <a:srgbClr val="FBC374"/>
              </a:buClr>
              <a:buFont typeface="Wingdings 2" panose="05020102010507070707" pitchFamily="18" charset="2"/>
              <a:buChar char=""/>
            </a:pPr>
            <a:r>
              <a:rPr lang="en-US" dirty="0">
                <a:solidFill>
                  <a:schemeClr val="tx1">
                    <a:lumMod val="75000"/>
                    <a:lumOff val="25000"/>
                  </a:schemeClr>
                </a:solidFill>
              </a:rPr>
              <a:t>Rooting not always necessary, but many hypothesis require</a:t>
            </a:r>
          </a:p>
          <a:p>
            <a:pPr>
              <a:buClr>
                <a:srgbClr val="FBC374"/>
              </a:buClr>
              <a:buFont typeface="Wingdings 2" panose="05020102010507070707" pitchFamily="18" charset="2"/>
              <a:buChar char=""/>
            </a:pPr>
            <a:r>
              <a:rPr lang="en-US" dirty="0">
                <a:solidFill>
                  <a:schemeClr val="tx1">
                    <a:lumMod val="75000"/>
                    <a:lumOff val="25000"/>
                  </a:schemeClr>
                </a:solidFill>
              </a:rPr>
              <a:t>Done by including outgroup sequences (which are they here?) Why?</a:t>
            </a:r>
          </a:p>
          <a:p>
            <a:pPr>
              <a:buClr>
                <a:srgbClr val="FBC374"/>
              </a:buClr>
              <a:buFont typeface="Wingdings 2" panose="05020102010507070707" pitchFamily="18" charset="2"/>
              <a:buChar char=""/>
            </a:pPr>
            <a:r>
              <a:rPr lang="en-US" dirty="0">
                <a:solidFill>
                  <a:schemeClr val="tx1">
                    <a:lumMod val="75000"/>
                    <a:lumOff val="25000"/>
                  </a:schemeClr>
                </a:solidFill>
              </a:rPr>
              <a:t>Can be done with gene duplicates as well, how?</a:t>
            </a:r>
          </a:p>
        </p:txBody>
      </p:sp>
      <p:pic>
        <p:nvPicPr>
          <p:cNvPr id="6" name="Picture 5">
            <a:extLst>
              <a:ext uri="{FF2B5EF4-FFF2-40B4-BE49-F238E27FC236}">
                <a16:creationId xmlns:a16="http://schemas.microsoft.com/office/drawing/2014/main" id="{198FA923-F330-456E-B671-FE00B7835381}"/>
              </a:ext>
            </a:extLst>
          </p:cNvPr>
          <p:cNvPicPr>
            <a:picLocks noChangeAspect="1"/>
          </p:cNvPicPr>
          <p:nvPr/>
        </p:nvPicPr>
        <p:blipFill rotWithShape="1">
          <a:blip r:embed="rId2"/>
          <a:srcRect l="17061" t="24976" r="14432" b="27585"/>
          <a:stretch/>
        </p:blipFill>
        <p:spPr>
          <a:xfrm>
            <a:off x="447999" y="3365783"/>
            <a:ext cx="5484624" cy="2838955"/>
          </a:xfrm>
          <a:prstGeom prst="rect">
            <a:avLst/>
          </a:prstGeom>
        </p:spPr>
      </p:pic>
      <p:pic>
        <p:nvPicPr>
          <p:cNvPr id="8" name="Picture 7">
            <a:extLst>
              <a:ext uri="{FF2B5EF4-FFF2-40B4-BE49-F238E27FC236}">
                <a16:creationId xmlns:a16="http://schemas.microsoft.com/office/drawing/2014/main" id="{EFFEA9D4-E818-4F8C-BADF-D609376FAD0C}"/>
              </a:ext>
            </a:extLst>
          </p:cNvPr>
          <p:cNvPicPr>
            <a:picLocks noChangeAspect="1"/>
          </p:cNvPicPr>
          <p:nvPr/>
        </p:nvPicPr>
        <p:blipFill>
          <a:blip r:embed="rId3"/>
          <a:stretch>
            <a:fillRect/>
          </a:stretch>
        </p:blipFill>
        <p:spPr>
          <a:xfrm>
            <a:off x="6983893" y="3261798"/>
            <a:ext cx="4030574" cy="3012855"/>
          </a:xfrm>
          <a:prstGeom prst="rect">
            <a:avLst/>
          </a:prstGeom>
        </p:spPr>
      </p:pic>
    </p:spTree>
    <p:extLst>
      <p:ext uri="{BB962C8B-B14F-4D97-AF65-F5344CB8AC3E}">
        <p14:creationId xmlns:p14="http://schemas.microsoft.com/office/powerpoint/2010/main" val="273990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E93EB14-FC43-4B88-A97A-1692D16C75B0}"/>
              </a:ext>
            </a:extLst>
          </p:cNvPr>
          <p:cNvPicPr>
            <a:picLocks noChangeAspect="1"/>
          </p:cNvPicPr>
          <p:nvPr/>
        </p:nvPicPr>
        <p:blipFill rotWithShape="1">
          <a:blip r:embed="rId2"/>
          <a:srcRect t="35495" r="80194" b="50000"/>
          <a:stretch/>
        </p:blipFill>
        <p:spPr>
          <a:xfrm>
            <a:off x="441139" y="1019319"/>
            <a:ext cx="5331481" cy="2479382"/>
          </a:xfrm>
          <a:prstGeom prst="rect">
            <a:avLst/>
          </a:prstGeom>
        </p:spPr>
      </p:pic>
      <p:cxnSp>
        <p:nvCxnSpPr>
          <p:cNvPr id="32" name="Straight Connector 3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631C6393-0141-4292-A05F-D778A0C6E2FF}"/>
              </a:ext>
            </a:extLst>
          </p:cNvPr>
          <p:cNvPicPr>
            <a:picLocks noGrp="1" noChangeAspect="1"/>
          </p:cNvPicPr>
          <p:nvPr>
            <p:ph idx="1"/>
          </p:nvPr>
        </p:nvPicPr>
        <p:blipFill rotWithShape="1">
          <a:blip r:embed="rId3"/>
          <a:srcRect l="15643" r="1" b="1"/>
          <a:stretch/>
        </p:blipFill>
        <p:spPr>
          <a:xfrm>
            <a:off x="6417735" y="541064"/>
            <a:ext cx="3776430" cy="3435892"/>
          </a:xfrm>
          <a:prstGeom prst="rect">
            <a:avLst/>
          </a:prstGeom>
        </p:spPr>
      </p:pic>
      <p:sp>
        <p:nvSpPr>
          <p:cNvPr id="34" name="Rectangle 3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54428A-F37B-4EFC-8161-D18795E67656}"/>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a:latin typeface="+mj-lt"/>
                <a:ea typeface="+mj-ea"/>
                <a:cs typeface="+mj-cs"/>
              </a:rPr>
              <a:t>pICK A Tree (NOT JUST ANY TREE)</a:t>
            </a:r>
          </a:p>
        </p:txBody>
      </p:sp>
      <p:sp>
        <p:nvSpPr>
          <p:cNvPr id="4" name="Text Placeholder 3">
            <a:extLst>
              <a:ext uri="{FF2B5EF4-FFF2-40B4-BE49-F238E27FC236}">
                <a16:creationId xmlns:a16="http://schemas.microsoft.com/office/drawing/2014/main" id="{E41A10D2-0079-4C32-941F-6499127B4B84}"/>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err="1"/>
              <a:t>modelTest</a:t>
            </a:r>
            <a:r>
              <a:rPr lang="en-US" dirty="0"/>
              <a:t> – in </a:t>
            </a:r>
            <a:r>
              <a:rPr lang="en-US" dirty="0" err="1"/>
              <a:t>phangorn</a:t>
            </a:r>
            <a:r>
              <a:rPr lang="en-US" dirty="0"/>
              <a:t> package can be used to fit multiple nucleotide substitution models</a:t>
            </a:r>
          </a:p>
          <a:p>
            <a:pPr>
              <a:buFont typeface="Wingdings 2" panose="05020102010507070707" pitchFamily="18" charset="2"/>
              <a:buChar char=""/>
            </a:pPr>
            <a:r>
              <a:rPr lang="en-US" dirty="0"/>
              <a:t>And compare</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51144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8CCC-35DC-4E77-81C5-0C8EB11107E3}"/>
              </a:ext>
            </a:extLst>
          </p:cNvPr>
          <p:cNvSpPr>
            <a:spLocks noGrp="1"/>
          </p:cNvSpPr>
          <p:nvPr>
            <p:ph type="title"/>
          </p:nvPr>
        </p:nvSpPr>
        <p:spPr/>
        <p:txBody>
          <a:bodyPr/>
          <a:lstStyle/>
          <a:p>
            <a:r>
              <a:rPr lang="en-US" dirty="0"/>
              <a:t>OUTBREAKER2</a:t>
            </a:r>
          </a:p>
        </p:txBody>
      </p:sp>
      <p:sp>
        <p:nvSpPr>
          <p:cNvPr id="3" name="Content Placeholder 2">
            <a:extLst>
              <a:ext uri="{FF2B5EF4-FFF2-40B4-BE49-F238E27FC236}">
                <a16:creationId xmlns:a16="http://schemas.microsoft.com/office/drawing/2014/main" id="{90726C28-380F-4656-9279-D7502A303E86}"/>
              </a:ext>
            </a:extLst>
          </p:cNvPr>
          <p:cNvSpPr>
            <a:spLocks noGrp="1"/>
          </p:cNvSpPr>
          <p:nvPr>
            <p:ph idx="1"/>
          </p:nvPr>
        </p:nvSpPr>
        <p:spPr/>
        <p:txBody>
          <a:bodyPr/>
          <a:lstStyle/>
          <a:p>
            <a:r>
              <a:rPr lang="en-US" dirty="0"/>
              <a:t>Reconstruct epidemics based:</a:t>
            </a:r>
          </a:p>
          <a:p>
            <a:pPr lvl="1"/>
            <a:r>
              <a:rPr lang="en-US" dirty="0"/>
              <a:t> on contact matrices</a:t>
            </a:r>
          </a:p>
          <a:p>
            <a:pPr lvl="1"/>
            <a:r>
              <a:rPr lang="en-US" dirty="0"/>
              <a:t>Symptom onset/sampling time</a:t>
            </a:r>
          </a:p>
          <a:p>
            <a:pPr lvl="1"/>
            <a:r>
              <a:rPr lang="en-US" dirty="0"/>
              <a:t>Disease knowledge</a:t>
            </a:r>
          </a:p>
          <a:p>
            <a:pPr lvl="1"/>
            <a:r>
              <a:rPr lang="en-US" dirty="0"/>
              <a:t>Genetics</a:t>
            </a:r>
          </a:p>
          <a:p>
            <a:pPr lvl="1"/>
            <a:r>
              <a:rPr lang="en-US" dirty="0"/>
              <a:t>Bayesian Inference</a:t>
            </a:r>
          </a:p>
          <a:p>
            <a:endParaRPr lang="en-US" dirty="0"/>
          </a:p>
        </p:txBody>
      </p:sp>
      <p:sp>
        <p:nvSpPr>
          <p:cNvPr id="4" name="Text Placeholder 3">
            <a:extLst>
              <a:ext uri="{FF2B5EF4-FFF2-40B4-BE49-F238E27FC236}">
                <a16:creationId xmlns:a16="http://schemas.microsoft.com/office/drawing/2014/main" id="{A1432DA8-53F5-45D6-A558-E499E144B8CD}"/>
              </a:ext>
            </a:extLst>
          </p:cNvPr>
          <p:cNvSpPr>
            <a:spLocks noGrp="1"/>
          </p:cNvSpPr>
          <p:nvPr>
            <p:ph type="body" sz="half" idx="2"/>
          </p:nvPr>
        </p:nvSpPr>
        <p:spPr/>
        <p:txBody>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a:p>
            <a:endParaRPr lang="en-US" dirty="0"/>
          </a:p>
        </p:txBody>
      </p:sp>
    </p:spTree>
    <p:extLst>
      <p:ext uri="{BB962C8B-B14F-4D97-AF65-F5344CB8AC3E}">
        <p14:creationId xmlns:p14="http://schemas.microsoft.com/office/powerpoint/2010/main" val="402534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sz="2800" dirty="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01255" y="2177142"/>
            <a:ext cx="3409782" cy="3823607"/>
          </a:xfrm>
        </p:spPr>
        <p:txBody>
          <a:bodyPr vert="horz" lIns="91440" tIns="45720" rIns="91440" bIns="45720" rtlCol="0" anchor="ctr">
            <a:normAutofit/>
          </a:bodyPr>
          <a:lstStyle/>
          <a:p>
            <a:pPr>
              <a:buFont typeface="Wingdings 2" panose="05020102010507070707" pitchFamily="18" charset="2"/>
              <a:buChar char=""/>
            </a:pPr>
            <a:r>
              <a:rPr lang="en-US" dirty="0"/>
              <a:t>R package for outbreak reconstruction integrating epidemiological approaches and genetic data</a:t>
            </a:r>
          </a:p>
          <a:p>
            <a:pPr>
              <a:buFont typeface="Wingdings 2" panose="05020102010507070707" pitchFamily="18" charset="2"/>
              <a:buChar char=""/>
            </a:pPr>
            <a:endParaRPr lang="en-US" dirty="0"/>
          </a:p>
          <a:p>
            <a:pPr>
              <a:buFont typeface="Wingdings 2" panose="05020102010507070707" pitchFamily="18" charset="2"/>
              <a:buChar char=""/>
            </a:pPr>
            <a:r>
              <a:rPr lang="en-US" dirty="0"/>
              <a:t>http://www.repidemicsconsortium.org/outbreaker2/</a:t>
            </a:r>
          </a:p>
        </p:txBody>
      </p:sp>
      <p:pic>
        <p:nvPicPr>
          <p:cNvPr id="6" name="Content Placeholder 5" descr="A screenshot of a cell phone&#10;&#10;Description automatically generated">
            <a:extLst>
              <a:ext uri="{FF2B5EF4-FFF2-40B4-BE49-F238E27FC236}">
                <a16:creationId xmlns:a16="http://schemas.microsoft.com/office/drawing/2014/main" id="{C6308F6E-62E9-486E-BD7E-9C87BB55B8E8}"/>
              </a:ext>
            </a:extLst>
          </p:cNvPr>
          <p:cNvPicPr>
            <a:picLocks noGrp="1" noChangeAspect="1"/>
          </p:cNvPicPr>
          <p:nvPr>
            <p:ph idx="1"/>
          </p:nvPr>
        </p:nvPicPr>
        <p:blipFill>
          <a:blip r:embed="rId2"/>
          <a:stretch>
            <a:fillRect/>
          </a:stretch>
        </p:blipFill>
        <p:spPr>
          <a:xfrm>
            <a:off x="4803815" y="1968599"/>
            <a:ext cx="6619919" cy="2813466"/>
          </a:xfrm>
          <a:prstGeom prst="rect">
            <a:avLst/>
          </a:prstGeom>
        </p:spPr>
      </p:pic>
    </p:spTree>
    <p:extLst>
      <p:ext uri="{BB962C8B-B14F-4D97-AF65-F5344CB8AC3E}">
        <p14:creationId xmlns:p14="http://schemas.microsoft.com/office/powerpoint/2010/main" val="245545324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Content Placeholder 7">
            <a:extLst>
              <a:ext uri="{FF2B5EF4-FFF2-40B4-BE49-F238E27FC236}">
                <a16:creationId xmlns:a16="http://schemas.microsoft.com/office/drawing/2014/main" id="{F9408403-9191-4F9F-86B1-493B64D7F900}"/>
              </a:ext>
            </a:extLst>
          </p:cNvPr>
          <p:cNvPicPr>
            <a:picLocks noGrp="1" noChangeAspect="1"/>
          </p:cNvPicPr>
          <p:nvPr>
            <p:ph idx="1"/>
          </p:nvPr>
        </p:nvPicPr>
        <p:blipFill rotWithShape="1">
          <a:blip r:embed="rId2"/>
          <a:srcRect t="38869" r="71687" b="48530"/>
          <a:stretch/>
        </p:blipFill>
        <p:spPr>
          <a:xfrm>
            <a:off x="617115" y="601200"/>
            <a:ext cx="5476375" cy="1547699"/>
          </a:xfrm>
          <a:prstGeom prst="rect">
            <a:avLst/>
          </a:prstGeom>
        </p:spPr>
      </p:pic>
      <p:sp>
        <p:nvSpPr>
          <p:cNvPr id="49" name="Rectangle 48">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6F75F2E-9B45-4979-9C42-5EC22463C6A8}"/>
              </a:ext>
            </a:extLst>
          </p:cNvPr>
          <p:cNvSpPr>
            <a:spLocks noGrp="1"/>
          </p:cNvSpPr>
          <p:nvPr>
            <p:ph type="title"/>
          </p:nvPr>
        </p:nvSpPr>
        <p:spPr>
          <a:xfrm>
            <a:off x="6873606" y="938022"/>
            <a:ext cx="4597758" cy="1188720"/>
          </a:xfrm>
        </p:spPr>
        <p:txBody>
          <a:bodyPr vert="horz" lIns="91440" tIns="45720" rIns="91440" bIns="45720" rtlCol="0" anchor="b">
            <a:normAutofit/>
          </a:bodyPr>
          <a:lstStyle/>
          <a:p>
            <a:r>
              <a:rPr lang="en-US" sz="2800"/>
              <a:t>outbreaker2</a:t>
            </a:r>
          </a:p>
        </p:txBody>
      </p:sp>
      <p:sp>
        <p:nvSpPr>
          <p:cNvPr id="4" name="Text Placeholder 3">
            <a:extLst>
              <a:ext uri="{FF2B5EF4-FFF2-40B4-BE49-F238E27FC236}">
                <a16:creationId xmlns:a16="http://schemas.microsoft.com/office/drawing/2014/main" id="{8E9F520A-95F2-42B4-B053-E7E6603BA935}"/>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a:t>R package for outbreak reconstruction integrating epidemiological approaches and genetic data</a:t>
            </a:r>
          </a:p>
          <a:p>
            <a:pPr>
              <a:buFont typeface="Wingdings 2" panose="05020102010507070707" pitchFamily="18" charset="2"/>
              <a:buChar char=""/>
            </a:pPr>
            <a:endParaRPr lang="en-US"/>
          </a:p>
          <a:p>
            <a:pPr>
              <a:buFont typeface="Wingdings 2" panose="05020102010507070707" pitchFamily="18" charset="2"/>
              <a:buChar char=""/>
            </a:pPr>
            <a:r>
              <a:rPr lang="en-US"/>
              <a:t>http://www.repidemicsconsortium.org/outbreaker2/</a:t>
            </a:r>
          </a:p>
        </p:txBody>
      </p:sp>
      <p:sp>
        <p:nvSpPr>
          <p:cNvPr id="9" name="TextBox 8">
            <a:extLst>
              <a:ext uri="{FF2B5EF4-FFF2-40B4-BE49-F238E27FC236}">
                <a16:creationId xmlns:a16="http://schemas.microsoft.com/office/drawing/2014/main" id="{099B2F45-0925-4463-B947-249E08E702B7}"/>
              </a:ext>
            </a:extLst>
          </p:cNvPr>
          <p:cNvSpPr txBox="1"/>
          <p:nvPr/>
        </p:nvSpPr>
        <p:spPr>
          <a:xfrm>
            <a:off x="595708" y="2929470"/>
            <a:ext cx="53726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Before we do the inference lets take a look at the genetic sequences in the </a:t>
            </a:r>
            <a:r>
              <a:rPr lang="en-US" dirty="0" err="1">
                <a:solidFill>
                  <a:schemeClr val="bg1"/>
                </a:solidFill>
              </a:rPr>
              <a:t>fakeoutbreak</a:t>
            </a:r>
            <a:r>
              <a:rPr lang="en-US" dirty="0">
                <a:solidFill>
                  <a:schemeClr val="bg1"/>
                </a:solidFill>
              </a:rPr>
              <a:t> data set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We can follow same procedure to read them, convert to FASTA formats, Align them and reconstruct a phylogenetic tree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1042048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1141-512A-4F66-A7CD-F16E332C1355}"/>
              </a:ext>
            </a:extLst>
          </p:cNvPr>
          <p:cNvSpPr>
            <a:spLocks noGrp="1"/>
          </p:cNvSpPr>
          <p:nvPr>
            <p:ph type="title"/>
          </p:nvPr>
        </p:nvSpPr>
        <p:spPr/>
        <p:txBody>
          <a:bodyPr/>
          <a:lstStyle/>
          <a:p>
            <a:r>
              <a:rPr lang="en-US" dirty="0"/>
              <a:t>Proposed PHYLOGENETIC TREE</a:t>
            </a:r>
          </a:p>
        </p:txBody>
      </p:sp>
      <p:pic>
        <p:nvPicPr>
          <p:cNvPr id="6" name="Content Placeholder 5">
            <a:extLst>
              <a:ext uri="{FF2B5EF4-FFF2-40B4-BE49-F238E27FC236}">
                <a16:creationId xmlns:a16="http://schemas.microsoft.com/office/drawing/2014/main" id="{04EAB7BE-A996-45AA-BFF1-D9713CB7AAA9}"/>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F4CA64E5-12B2-46DD-807D-2A039980FEA5}"/>
              </a:ext>
            </a:extLst>
          </p:cNvPr>
          <p:cNvSpPr>
            <a:spLocks noGrp="1"/>
          </p:cNvSpPr>
          <p:nvPr>
            <p:ph type="body" sz="half" idx="2"/>
          </p:nvPr>
        </p:nvSpPr>
        <p:spPr/>
        <p:txBody>
          <a:bodyPr/>
          <a:lstStyle/>
          <a:p>
            <a:r>
              <a:rPr lang="en-US" dirty="0"/>
              <a:t>Procedures used here are included in the R script</a:t>
            </a:r>
          </a:p>
          <a:p>
            <a:endParaRPr lang="en-US" dirty="0"/>
          </a:p>
          <a:p>
            <a:r>
              <a:rPr lang="en-US" dirty="0"/>
              <a:t>Note the outlier (28)</a:t>
            </a:r>
          </a:p>
          <a:p>
            <a:r>
              <a:rPr lang="en-US" dirty="0"/>
              <a:t>As well as two distinct branches</a:t>
            </a:r>
          </a:p>
          <a:p>
            <a:endParaRPr lang="en-US" dirty="0"/>
          </a:p>
        </p:txBody>
      </p:sp>
    </p:spTree>
    <p:extLst>
      <p:ext uri="{BB962C8B-B14F-4D97-AF65-F5344CB8AC3E}">
        <p14:creationId xmlns:p14="http://schemas.microsoft.com/office/powerpoint/2010/main" val="217204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91A8-2777-41FE-A0E5-32996CBA5EC6}"/>
              </a:ext>
            </a:extLst>
          </p:cNvPr>
          <p:cNvSpPr>
            <a:spLocks noGrp="1"/>
          </p:cNvSpPr>
          <p:nvPr>
            <p:ph type="title"/>
          </p:nvPr>
        </p:nvSpPr>
        <p:spPr/>
        <p:txBody>
          <a:bodyPr/>
          <a:lstStyle/>
          <a:p>
            <a:r>
              <a:rPr lang="en-US" dirty="0"/>
              <a:t>OUTBREAKER2</a:t>
            </a:r>
          </a:p>
        </p:txBody>
      </p:sp>
      <p:pic>
        <p:nvPicPr>
          <p:cNvPr id="6" name="Content Placeholder 5">
            <a:extLst>
              <a:ext uri="{FF2B5EF4-FFF2-40B4-BE49-F238E27FC236}">
                <a16:creationId xmlns:a16="http://schemas.microsoft.com/office/drawing/2014/main" id="{9E5133CB-AFC4-4A32-8517-7589D87139BC}"/>
              </a:ext>
            </a:extLst>
          </p:cNvPr>
          <p:cNvPicPr>
            <a:picLocks noGrp="1" noChangeAspect="1"/>
          </p:cNvPicPr>
          <p:nvPr>
            <p:ph idx="1"/>
          </p:nvPr>
        </p:nvPicPr>
        <p:blipFill rotWithShape="1">
          <a:blip r:embed="rId2"/>
          <a:srcRect t="10623" r="75774" b="48531"/>
          <a:stretch/>
        </p:blipFill>
        <p:spPr>
          <a:xfrm>
            <a:off x="4492840" y="823072"/>
            <a:ext cx="5171964" cy="5528301"/>
          </a:xfrm>
        </p:spPr>
      </p:pic>
      <p:sp>
        <p:nvSpPr>
          <p:cNvPr id="4" name="Text Placeholder 3">
            <a:extLst>
              <a:ext uri="{FF2B5EF4-FFF2-40B4-BE49-F238E27FC236}">
                <a16:creationId xmlns:a16="http://schemas.microsoft.com/office/drawing/2014/main" id="{78C4268D-6373-4958-8EDC-3BBE23043E61}"/>
              </a:ext>
            </a:extLst>
          </p:cNvPr>
          <p:cNvSpPr>
            <a:spLocks noGrp="1"/>
          </p:cNvSpPr>
          <p:nvPr>
            <p:ph type="body" sz="half" idx="2"/>
          </p:nvPr>
        </p:nvSpPr>
        <p:spPr/>
        <p:txBody>
          <a:bodyPr>
            <a:normAutofit lnSpcReduction="10000"/>
          </a:bodyPr>
          <a:lstStyle/>
          <a:p>
            <a:r>
              <a:rPr lang="en-US" dirty="0"/>
              <a:t>What does a dataset look like:</a:t>
            </a:r>
          </a:p>
          <a:p>
            <a:endParaRPr lang="en-US" dirty="0"/>
          </a:p>
          <a:p>
            <a:r>
              <a:rPr lang="en-US" dirty="0" err="1"/>
              <a:t>Dna</a:t>
            </a:r>
            <a:r>
              <a:rPr lang="en-US" dirty="0"/>
              <a:t> we just saw</a:t>
            </a:r>
          </a:p>
          <a:p>
            <a:r>
              <a:rPr lang="en-US" dirty="0"/>
              <a:t>Sample (says since day 0 that sample was collected) – corresponds to ascertainment of case in this example</a:t>
            </a:r>
          </a:p>
          <a:p>
            <a:r>
              <a:rPr lang="en-US" dirty="0" err="1"/>
              <a:t>Ctd</a:t>
            </a:r>
            <a:r>
              <a:rPr lang="en-US" dirty="0"/>
              <a:t> – matrix of contacts</a:t>
            </a:r>
          </a:p>
          <a:p>
            <a:r>
              <a:rPr lang="en-US" dirty="0"/>
              <a:t>W – empirical generation time distribution</a:t>
            </a:r>
          </a:p>
        </p:txBody>
      </p:sp>
    </p:spTree>
    <p:extLst>
      <p:ext uri="{BB962C8B-B14F-4D97-AF65-F5344CB8AC3E}">
        <p14:creationId xmlns:p14="http://schemas.microsoft.com/office/powerpoint/2010/main" val="300416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202B-B7CC-4AFE-9B37-A0B0DB1421CF}"/>
              </a:ext>
            </a:extLst>
          </p:cNvPr>
          <p:cNvSpPr>
            <a:spLocks noGrp="1"/>
          </p:cNvSpPr>
          <p:nvPr>
            <p:ph type="title"/>
          </p:nvPr>
        </p:nvSpPr>
        <p:spPr/>
        <p:txBody>
          <a:bodyPr/>
          <a:lstStyle/>
          <a:p>
            <a:r>
              <a:rPr lang="en-US" dirty="0"/>
              <a:t>Generation time distribution</a:t>
            </a:r>
          </a:p>
        </p:txBody>
      </p:sp>
      <p:pic>
        <p:nvPicPr>
          <p:cNvPr id="6" name="Content Placeholder 5">
            <a:extLst>
              <a:ext uri="{FF2B5EF4-FFF2-40B4-BE49-F238E27FC236}">
                <a16:creationId xmlns:a16="http://schemas.microsoft.com/office/drawing/2014/main" id="{7334C8E8-79BE-4BAA-AF77-E60029D3B5A0}"/>
              </a:ext>
            </a:extLst>
          </p:cNvPr>
          <p:cNvPicPr>
            <a:picLocks noGrp="1" noChangeAspect="1"/>
          </p:cNvPicPr>
          <p:nvPr>
            <p:ph idx="1"/>
          </p:nvPr>
        </p:nvPicPr>
        <p:blipFill>
          <a:blip r:embed="rId2"/>
          <a:stretch>
            <a:fillRect/>
          </a:stretch>
        </p:blipFill>
        <p:spPr>
          <a:xfrm>
            <a:off x="5108861" y="1179513"/>
            <a:ext cx="6235129" cy="4659312"/>
          </a:xfrm>
        </p:spPr>
      </p:pic>
      <p:sp>
        <p:nvSpPr>
          <p:cNvPr id="4" name="Text Placeholder 3">
            <a:extLst>
              <a:ext uri="{FF2B5EF4-FFF2-40B4-BE49-F238E27FC236}">
                <a16:creationId xmlns:a16="http://schemas.microsoft.com/office/drawing/2014/main" id="{B6E8072A-EA0E-4EF6-A531-9248801559CF}"/>
              </a:ext>
            </a:extLst>
          </p:cNvPr>
          <p:cNvSpPr>
            <a:spLocks noGrp="1"/>
          </p:cNvSpPr>
          <p:nvPr>
            <p:ph type="body" sz="half" idx="2"/>
          </p:nvPr>
        </p:nvSpPr>
        <p:spPr/>
        <p:txBody>
          <a:bodyPr/>
          <a:lstStyle/>
          <a:p>
            <a:r>
              <a:rPr lang="en-US" dirty="0"/>
              <a:t>Generational interval (expected time from infection to serial infection)</a:t>
            </a:r>
          </a:p>
          <a:p>
            <a:r>
              <a:rPr lang="en-US" dirty="0"/>
              <a:t>Different than serial interval (expected time from symptoms to symptoms) – or between case ascertainment</a:t>
            </a:r>
          </a:p>
          <a:p>
            <a:endParaRPr lang="en-US" dirty="0"/>
          </a:p>
        </p:txBody>
      </p:sp>
    </p:spTree>
    <p:extLst>
      <p:ext uri="{BB962C8B-B14F-4D97-AF65-F5344CB8AC3E}">
        <p14:creationId xmlns:p14="http://schemas.microsoft.com/office/powerpoint/2010/main" val="1988762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6CB9-0AB7-4D86-9426-312343915349}"/>
              </a:ext>
            </a:extLst>
          </p:cNvPr>
          <p:cNvSpPr>
            <a:spLocks noGrp="1"/>
          </p:cNvSpPr>
          <p:nvPr>
            <p:ph type="title"/>
          </p:nvPr>
        </p:nvSpPr>
        <p:spPr/>
        <p:txBody>
          <a:bodyPr/>
          <a:lstStyle/>
          <a:p>
            <a:r>
              <a:rPr lang="en-US" dirty="0"/>
              <a:t>PSUEDO – RANDOM NUMBER GENERATORS</a:t>
            </a:r>
          </a:p>
        </p:txBody>
      </p:sp>
      <p:sp>
        <p:nvSpPr>
          <p:cNvPr id="3" name="Content Placeholder 2">
            <a:extLst>
              <a:ext uri="{FF2B5EF4-FFF2-40B4-BE49-F238E27FC236}">
                <a16:creationId xmlns:a16="http://schemas.microsoft.com/office/drawing/2014/main" id="{08E13DAE-9D96-4A1A-92CB-245FCD357A08}"/>
              </a:ext>
            </a:extLst>
          </p:cNvPr>
          <p:cNvSpPr>
            <a:spLocks noGrp="1"/>
          </p:cNvSpPr>
          <p:nvPr>
            <p:ph idx="1"/>
          </p:nvPr>
        </p:nvSpPr>
        <p:spPr/>
        <p:txBody>
          <a:bodyPr>
            <a:normAutofit fontScale="92500"/>
          </a:bodyPr>
          <a:lstStyle/>
          <a:p>
            <a:r>
              <a:rPr lang="en-US" dirty="0"/>
              <a:t>Many computer programs/analyses/processes require the generation of “random” numbers</a:t>
            </a:r>
          </a:p>
          <a:p>
            <a:r>
              <a:rPr lang="en-US" dirty="0"/>
              <a:t>This is typically done through the use of a Pseudo-random number generator (e.g. Mersenne twister) </a:t>
            </a:r>
          </a:p>
          <a:p>
            <a:r>
              <a:rPr lang="en-US" dirty="0"/>
              <a:t>True random number generators harvest entropy from nature – e.g. radioactive decay</a:t>
            </a:r>
          </a:p>
          <a:p>
            <a:r>
              <a:rPr lang="en-US" dirty="0"/>
              <a:t> Numbers are not truly random, but for all intents and purposes are indistinguishable from random number sequences</a:t>
            </a:r>
          </a:p>
          <a:p>
            <a:r>
              <a:rPr lang="en-US" dirty="0"/>
              <a:t>This has advantages and disadvantages</a:t>
            </a:r>
          </a:p>
          <a:p>
            <a:pPr lvl="1"/>
            <a:r>
              <a:rPr lang="en-US" dirty="0"/>
              <a:t>They are not really random. – serial correlation/repetition</a:t>
            </a:r>
          </a:p>
          <a:p>
            <a:pPr lvl="1"/>
            <a:r>
              <a:rPr lang="en-US" dirty="0"/>
              <a:t>Can be predicted if you know the algorithm and seed </a:t>
            </a:r>
          </a:p>
          <a:p>
            <a:pPr lvl="1"/>
            <a:r>
              <a:rPr lang="en-US" dirty="0"/>
              <a:t>Since they are not random they can be made truly reproducible by ‘setting the seed’</a:t>
            </a:r>
          </a:p>
        </p:txBody>
      </p:sp>
      <p:sp>
        <p:nvSpPr>
          <p:cNvPr id="4" name="Text Placeholder 3">
            <a:extLst>
              <a:ext uri="{FF2B5EF4-FFF2-40B4-BE49-F238E27FC236}">
                <a16:creationId xmlns:a16="http://schemas.microsoft.com/office/drawing/2014/main" id="{E57A5E03-B55E-4571-A1C9-CCD82BBB797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0371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FF9A-2418-412F-9626-9A4D231C246B}"/>
              </a:ext>
            </a:extLst>
          </p:cNvPr>
          <p:cNvSpPr>
            <a:spLocks noGrp="1"/>
          </p:cNvSpPr>
          <p:nvPr>
            <p:ph type="title"/>
          </p:nvPr>
        </p:nvSpPr>
        <p:spPr/>
        <p:txBody>
          <a:bodyPr/>
          <a:lstStyle/>
          <a:p>
            <a:r>
              <a:rPr lang="en-US" dirty="0"/>
              <a:t>Fit the MODEL</a:t>
            </a:r>
          </a:p>
        </p:txBody>
      </p:sp>
      <p:sp>
        <p:nvSpPr>
          <p:cNvPr id="3" name="Content Placeholder 2">
            <a:extLst>
              <a:ext uri="{FF2B5EF4-FFF2-40B4-BE49-F238E27FC236}">
                <a16:creationId xmlns:a16="http://schemas.microsoft.com/office/drawing/2014/main" id="{E228C6CB-B0D5-49D0-BCA3-094C9EBEEA56}"/>
              </a:ext>
            </a:extLst>
          </p:cNvPr>
          <p:cNvSpPr>
            <a:spLocks noGrp="1"/>
          </p:cNvSpPr>
          <p:nvPr>
            <p:ph idx="1"/>
          </p:nvPr>
        </p:nvSpPr>
        <p:spPr>
          <a:xfrm>
            <a:off x="4900928" y="1179829"/>
            <a:ext cx="6650991" cy="797252"/>
          </a:xfrm>
        </p:spPr>
        <p:txBody>
          <a:bodyPr/>
          <a:lstStyle/>
          <a:p>
            <a:r>
              <a:rPr lang="en-US" dirty="0"/>
              <a:t>Use the </a:t>
            </a:r>
            <a:r>
              <a:rPr lang="en-US" dirty="0" err="1"/>
              <a:t>outbreaker</a:t>
            </a:r>
            <a:r>
              <a:rPr lang="en-US" dirty="0"/>
              <a:t>() function – Not a lot of excitement here. </a:t>
            </a:r>
          </a:p>
        </p:txBody>
      </p:sp>
      <p:sp>
        <p:nvSpPr>
          <p:cNvPr id="4" name="Text Placeholder 3">
            <a:extLst>
              <a:ext uri="{FF2B5EF4-FFF2-40B4-BE49-F238E27FC236}">
                <a16:creationId xmlns:a16="http://schemas.microsoft.com/office/drawing/2014/main" id="{A2B28799-09D7-4BAD-8BF7-614E0BBD772B}"/>
              </a:ext>
            </a:extLst>
          </p:cNvPr>
          <p:cNvSpPr>
            <a:spLocks noGrp="1"/>
          </p:cNvSpPr>
          <p:nvPr>
            <p:ph type="body" sz="half" idx="2"/>
          </p:nvPr>
        </p:nvSpPr>
        <p:spPr/>
        <p:txBody>
          <a:bodyPr/>
          <a:lstStyle/>
          <a:p>
            <a:endParaRPr lang="en-US" dirty="0"/>
          </a:p>
        </p:txBody>
      </p:sp>
      <p:pic>
        <p:nvPicPr>
          <p:cNvPr id="6" name="Picture 5">
            <a:extLst>
              <a:ext uri="{FF2B5EF4-FFF2-40B4-BE49-F238E27FC236}">
                <a16:creationId xmlns:a16="http://schemas.microsoft.com/office/drawing/2014/main" id="{E4B7A26A-8144-457F-8C65-6C572A6BF2FB}"/>
              </a:ext>
            </a:extLst>
          </p:cNvPr>
          <p:cNvPicPr>
            <a:picLocks noChangeAspect="1"/>
          </p:cNvPicPr>
          <p:nvPr/>
        </p:nvPicPr>
        <p:blipFill rotWithShape="1">
          <a:blip r:embed="rId2"/>
          <a:srcRect l="1758" t="10975" r="79737" b="75495"/>
          <a:stretch/>
        </p:blipFill>
        <p:spPr>
          <a:xfrm>
            <a:off x="4594516" y="2199121"/>
            <a:ext cx="6957403" cy="3224833"/>
          </a:xfrm>
          <a:prstGeom prst="rect">
            <a:avLst/>
          </a:prstGeom>
        </p:spPr>
      </p:pic>
    </p:spTree>
    <p:extLst>
      <p:ext uri="{BB962C8B-B14F-4D97-AF65-F5344CB8AC3E}">
        <p14:creationId xmlns:p14="http://schemas.microsoft.com/office/powerpoint/2010/main" val="404027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8693-567B-4200-8160-42502F819EEE}"/>
              </a:ext>
            </a:extLst>
          </p:cNvPr>
          <p:cNvSpPr>
            <a:spLocks noGrp="1"/>
          </p:cNvSpPr>
          <p:nvPr>
            <p:ph type="title"/>
          </p:nvPr>
        </p:nvSpPr>
        <p:spPr/>
        <p:txBody>
          <a:bodyPr/>
          <a:lstStyle/>
          <a:p>
            <a:r>
              <a:rPr lang="en-US" dirty="0"/>
              <a:t>REPRODUCIBILITY </a:t>
            </a:r>
          </a:p>
        </p:txBody>
      </p:sp>
      <p:sp>
        <p:nvSpPr>
          <p:cNvPr id="3" name="Content Placeholder 2">
            <a:extLst>
              <a:ext uri="{FF2B5EF4-FFF2-40B4-BE49-F238E27FC236}">
                <a16:creationId xmlns:a16="http://schemas.microsoft.com/office/drawing/2014/main" id="{9CD7897C-CF0F-487D-9E5A-33C065C52AD6}"/>
              </a:ext>
            </a:extLst>
          </p:cNvPr>
          <p:cNvSpPr>
            <a:spLocks noGrp="1"/>
          </p:cNvSpPr>
          <p:nvPr>
            <p:ph idx="1"/>
          </p:nvPr>
        </p:nvSpPr>
        <p:spPr/>
        <p:txBody>
          <a:bodyPr/>
          <a:lstStyle/>
          <a:p>
            <a:r>
              <a:rPr lang="en-US" dirty="0"/>
              <a:t>What do you think this means?</a:t>
            </a:r>
          </a:p>
          <a:p>
            <a:pPr lvl="1"/>
            <a:endParaRPr lang="en-US" dirty="0"/>
          </a:p>
        </p:txBody>
      </p:sp>
      <p:sp>
        <p:nvSpPr>
          <p:cNvPr id="4" name="Text Placeholder 3">
            <a:extLst>
              <a:ext uri="{FF2B5EF4-FFF2-40B4-BE49-F238E27FC236}">
                <a16:creationId xmlns:a16="http://schemas.microsoft.com/office/drawing/2014/main" id="{D999548D-4F51-4C8B-B31F-7B1E47518E7F}"/>
              </a:ext>
            </a:extLst>
          </p:cNvPr>
          <p:cNvSpPr>
            <a:spLocks noGrp="1"/>
          </p:cNvSpPr>
          <p:nvPr>
            <p:ph type="body" sz="half" idx="2"/>
          </p:nvPr>
        </p:nvSpPr>
        <p:spPr/>
        <p:txBody>
          <a:bodyPr/>
          <a:lstStyle/>
          <a:p>
            <a:r>
              <a:rPr lang="en-US" dirty="0"/>
              <a:t>THEORY</a:t>
            </a:r>
          </a:p>
        </p:txBody>
      </p:sp>
    </p:spTree>
    <p:extLst>
      <p:ext uri="{BB962C8B-B14F-4D97-AF65-F5344CB8AC3E}">
        <p14:creationId xmlns:p14="http://schemas.microsoft.com/office/powerpoint/2010/main" val="23300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FEF6-5A76-4392-95C6-7300B4E85DD9}"/>
              </a:ext>
            </a:extLst>
          </p:cNvPr>
          <p:cNvSpPr>
            <a:spLocks noGrp="1"/>
          </p:cNvSpPr>
          <p:nvPr>
            <p:ph type="title"/>
          </p:nvPr>
        </p:nvSpPr>
        <p:spPr/>
        <p:txBody>
          <a:bodyPr/>
          <a:lstStyle/>
          <a:p>
            <a:r>
              <a:rPr lang="en-US" dirty="0"/>
              <a:t>Some Results</a:t>
            </a:r>
          </a:p>
        </p:txBody>
      </p:sp>
      <p:sp>
        <p:nvSpPr>
          <p:cNvPr id="3" name="Content Placeholder 2">
            <a:extLst>
              <a:ext uri="{FF2B5EF4-FFF2-40B4-BE49-F238E27FC236}">
                <a16:creationId xmlns:a16="http://schemas.microsoft.com/office/drawing/2014/main" id="{E450A63B-7AD9-49C6-B43A-1C609A8BE0C7}"/>
              </a:ext>
            </a:extLst>
          </p:cNvPr>
          <p:cNvSpPr>
            <a:spLocks noGrp="1"/>
          </p:cNvSpPr>
          <p:nvPr>
            <p:ph idx="1"/>
          </p:nvPr>
        </p:nvSpPr>
        <p:spPr>
          <a:xfrm>
            <a:off x="4900928" y="1179829"/>
            <a:ext cx="6650991" cy="1167955"/>
          </a:xfrm>
        </p:spPr>
        <p:txBody>
          <a:bodyPr>
            <a:normAutofit fontScale="92500" lnSpcReduction="10000"/>
          </a:bodyPr>
          <a:lstStyle/>
          <a:p>
            <a:r>
              <a:rPr lang="en-US" dirty="0"/>
              <a:t>Trace Plots</a:t>
            </a:r>
          </a:p>
          <a:p>
            <a:endParaRPr lang="en-US" dirty="0"/>
          </a:p>
          <a:p>
            <a:r>
              <a:rPr lang="en-US" dirty="0"/>
              <a:t>Posterior Density</a:t>
            </a:r>
          </a:p>
        </p:txBody>
      </p:sp>
      <p:pic>
        <p:nvPicPr>
          <p:cNvPr id="6" name="Picture 5">
            <a:extLst>
              <a:ext uri="{FF2B5EF4-FFF2-40B4-BE49-F238E27FC236}">
                <a16:creationId xmlns:a16="http://schemas.microsoft.com/office/drawing/2014/main" id="{19C19909-A603-4369-9ADF-57B2D7DEEC58}"/>
              </a:ext>
            </a:extLst>
          </p:cNvPr>
          <p:cNvPicPr>
            <a:picLocks noChangeAspect="1"/>
          </p:cNvPicPr>
          <p:nvPr/>
        </p:nvPicPr>
        <p:blipFill>
          <a:blip r:embed="rId2"/>
          <a:stretch>
            <a:fillRect/>
          </a:stretch>
        </p:blipFill>
        <p:spPr>
          <a:xfrm>
            <a:off x="829479" y="2887541"/>
            <a:ext cx="5266521" cy="3131290"/>
          </a:xfrm>
          <a:prstGeom prst="rect">
            <a:avLst/>
          </a:prstGeom>
        </p:spPr>
      </p:pic>
      <p:pic>
        <p:nvPicPr>
          <p:cNvPr id="8" name="Picture 7">
            <a:extLst>
              <a:ext uri="{FF2B5EF4-FFF2-40B4-BE49-F238E27FC236}">
                <a16:creationId xmlns:a16="http://schemas.microsoft.com/office/drawing/2014/main" id="{EC878752-A91E-43F5-8743-E4CF76DC3094}"/>
              </a:ext>
            </a:extLst>
          </p:cNvPr>
          <p:cNvPicPr>
            <a:picLocks noChangeAspect="1"/>
          </p:cNvPicPr>
          <p:nvPr/>
        </p:nvPicPr>
        <p:blipFill>
          <a:blip r:embed="rId3"/>
          <a:stretch>
            <a:fillRect/>
          </a:stretch>
        </p:blipFill>
        <p:spPr>
          <a:xfrm>
            <a:off x="6520247" y="2887541"/>
            <a:ext cx="5266521" cy="3131290"/>
          </a:xfrm>
          <a:prstGeom prst="rect">
            <a:avLst/>
          </a:prstGeom>
        </p:spPr>
      </p:pic>
    </p:spTree>
    <p:extLst>
      <p:ext uri="{BB962C8B-B14F-4D97-AF65-F5344CB8AC3E}">
        <p14:creationId xmlns:p14="http://schemas.microsoft.com/office/powerpoint/2010/main" val="42783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9986-D21D-4D40-A65F-AA1608E4B49B}"/>
              </a:ext>
            </a:extLst>
          </p:cNvPr>
          <p:cNvSpPr>
            <a:spLocks noGrp="1"/>
          </p:cNvSpPr>
          <p:nvPr>
            <p:ph type="title"/>
          </p:nvPr>
        </p:nvSpPr>
        <p:spPr/>
        <p:txBody>
          <a:bodyPr/>
          <a:lstStyle/>
          <a:p>
            <a:r>
              <a:rPr lang="en-US" dirty="0"/>
              <a:t>SOME MORE INFERENCE</a:t>
            </a:r>
          </a:p>
        </p:txBody>
      </p:sp>
      <p:pic>
        <p:nvPicPr>
          <p:cNvPr id="6" name="Content Placeholder 5">
            <a:extLst>
              <a:ext uri="{FF2B5EF4-FFF2-40B4-BE49-F238E27FC236}">
                <a16:creationId xmlns:a16="http://schemas.microsoft.com/office/drawing/2014/main" id="{EFE88526-431A-4C9B-A077-A74E26740FFD}"/>
              </a:ext>
            </a:extLst>
          </p:cNvPr>
          <p:cNvPicPr>
            <a:picLocks noGrp="1" noChangeAspect="1"/>
          </p:cNvPicPr>
          <p:nvPr>
            <p:ph idx="1"/>
          </p:nvPr>
        </p:nvPicPr>
        <p:blipFill>
          <a:blip r:embed="rId2"/>
          <a:stretch>
            <a:fillRect/>
          </a:stretch>
        </p:blipFill>
        <p:spPr>
          <a:xfrm>
            <a:off x="4309483" y="1531756"/>
            <a:ext cx="7242755" cy="4306289"/>
          </a:xfrm>
        </p:spPr>
      </p:pic>
      <p:sp>
        <p:nvSpPr>
          <p:cNvPr id="4" name="Text Placeholder 3">
            <a:extLst>
              <a:ext uri="{FF2B5EF4-FFF2-40B4-BE49-F238E27FC236}">
                <a16:creationId xmlns:a16="http://schemas.microsoft.com/office/drawing/2014/main" id="{A392BA70-1229-41FC-97DB-98006E1927EC}"/>
              </a:ext>
            </a:extLst>
          </p:cNvPr>
          <p:cNvSpPr>
            <a:spLocks noGrp="1"/>
          </p:cNvSpPr>
          <p:nvPr>
            <p:ph type="body" sz="half" idx="2"/>
          </p:nvPr>
        </p:nvSpPr>
        <p:spPr/>
        <p:txBody>
          <a:bodyPr/>
          <a:lstStyle/>
          <a:p>
            <a:r>
              <a:rPr lang="en-US" dirty="0"/>
              <a:t>Alphas (posterior probabilities of transmission from a -&gt; b)</a:t>
            </a:r>
          </a:p>
        </p:txBody>
      </p:sp>
    </p:spTree>
    <p:extLst>
      <p:ext uri="{BB962C8B-B14F-4D97-AF65-F5344CB8AC3E}">
        <p14:creationId xmlns:p14="http://schemas.microsoft.com/office/powerpoint/2010/main" val="304780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Content Placeholder 15" descr="A close up of an insect&#10;&#10;Description automatically generated">
            <a:extLst>
              <a:ext uri="{FF2B5EF4-FFF2-40B4-BE49-F238E27FC236}">
                <a16:creationId xmlns:a16="http://schemas.microsoft.com/office/drawing/2014/main" id="{FF288423-C364-4612-A816-D62A8F6ACD49}"/>
              </a:ext>
            </a:extLst>
          </p:cNvPr>
          <p:cNvPicPr>
            <a:picLocks noGrp="1" noChangeAspect="1"/>
          </p:cNvPicPr>
          <p:nvPr>
            <p:ph idx="1"/>
          </p:nvPr>
        </p:nvPicPr>
        <p:blipFill rotWithShape="1">
          <a:blip r:embed="rId3"/>
          <a:srcRect t="190" b="5272"/>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745FA-7733-4686-8765-7F9141FC6479}"/>
              </a:ext>
            </a:extLst>
          </p:cNvPr>
          <p:cNvSpPr>
            <a:spLocks noGrp="1"/>
          </p:cNvSpPr>
          <p:nvPr>
            <p:ph type="title"/>
          </p:nvPr>
        </p:nvSpPr>
        <p:spPr>
          <a:xfrm>
            <a:off x="446534" y="148128"/>
            <a:ext cx="3381998" cy="3338149"/>
          </a:xfrm>
        </p:spPr>
        <p:txBody>
          <a:bodyPr vert="horz" lIns="91440" tIns="45720" rIns="91440" bIns="45720" rtlCol="0" anchor="t">
            <a:normAutofit/>
          </a:bodyPr>
          <a:lstStyle/>
          <a:p>
            <a:r>
              <a:rPr lang="en-US" sz="4800" dirty="0">
                <a:solidFill>
                  <a:schemeClr val="bg1"/>
                </a:solidFill>
              </a:rPr>
              <a:t>Inferred </a:t>
            </a:r>
            <a:br>
              <a:rPr lang="en-US" sz="4800" dirty="0">
                <a:solidFill>
                  <a:schemeClr val="bg1"/>
                </a:solidFill>
              </a:rPr>
            </a:br>
            <a:r>
              <a:rPr lang="en-US" sz="4800" dirty="0">
                <a:solidFill>
                  <a:schemeClr val="bg1"/>
                </a:solidFill>
              </a:rPr>
              <a:t>Outbreak</a:t>
            </a:r>
            <a:br>
              <a:rPr lang="en-US" sz="4800" dirty="0">
                <a:solidFill>
                  <a:schemeClr val="bg1"/>
                </a:solidFill>
              </a:rPr>
            </a:br>
            <a:r>
              <a:rPr lang="en-US" sz="4800" dirty="0">
                <a:solidFill>
                  <a:schemeClr val="bg1"/>
                </a:solidFill>
              </a:rPr>
              <a:t>Network</a:t>
            </a: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5CAAFCC-2104-459E-8CA9-78435C987A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06106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88C66E0-8335-4C9E-910E-64DBBDE340A6}"/>
              </a:ext>
            </a:extLst>
          </p:cNvPr>
          <p:cNvPicPr>
            <a:picLocks noChangeAspect="1"/>
          </p:cNvPicPr>
          <p:nvPr/>
        </p:nvPicPr>
        <p:blipFill>
          <a:blip r:embed="rId2"/>
          <a:stretch>
            <a:fillRect/>
          </a:stretch>
        </p:blipFill>
        <p:spPr>
          <a:xfrm>
            <a:off x="441139" y="672895"/>
            <a:ext cx="5331481" cy="3172230"/>
          </a:xfrm>
          <a:prstGeom prst="rect">
            <a:avLst/>
          </a:prstGeom>
        </p:spPr>
      </p:pic>
      <p:cxnSp>
        <p:nvCxnSpPr>
          <p:cNvPr id="21" name="Straight Connector 20">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close up of an insect&#10;&#10;Description automatically generated">
            <a:extLst>
              <a:ext uri="{FF2B5EF4-FFF2-40B4-BE49-F238E27FC236}">
                <a16:creationId xmlns:a16="http://schemas.microsoft.com/office/drawing/2014/main" id="{428924A6-B089-4E48-BED5-8D974F24E017}"/>
              </a:ext>
            </a:extLst>
          </p:cNvPr>
          <p:cNvPicPr>
            <a:picLocks noGrp="1" noChangeAspect="1"/>
          </p:cNvPicPr>
          <p:nvPr>
            <p:ph idx="1"/>
          </p:nvPr>
        </p:nvPicPr>
        <p:blipFill>
          <a:blip r:embed="rId3"/>
          <a:stretch>
            <a:fillRect/>
          </a:stretch>
        </p:blipFill>
        <p:spPr>
          <a:xfrm>
            <a:off x="6417735" y="672896"/>
            <a:ext cx="5331478" cy="3172228"/>
          </a:xfrm>
          <a:prstGeom prst="rect">
            <a:avLst/>
          </a:prstGeom>
        </p:spPr>
      </p:pic>
      <p:sp>
        <p:nvSpPr>
          <p:cNvPr id="23" name="Rectangle 2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959517D-6654-496E-8357-B7B260E017E8}"/>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dirty="0"/>
              <a:t>Similarities</a:t>
            </a:r>
            <a:endParaRPr lang="en-US" sz="2800" b="0" kern="1200" cap="all" dirty="0">
              <a:latin typeface="+mj-lt"/>
              <a:ea typeface="+mj-ea"/>
              <a:cs typeface="+mj-cs"/>
            </a:endParaRPr>
          </a:p>
        </p:txBody>
      </p:sp>
      <p:sp>
        <p:nvSpPr>
          <p:cNvPr id="4" name="Text Placeholder 3">
            <a:extLst>
              <a:ext uri="{FF2B5EF4-FFF2-40B4-BE49-F238E27FC236}">
                <a16:creationId xmlns:a16="http://schemas.microsoft.com/office/drawing/2014/main" id="{06213FC3-30C1-4E79-B6D4-DA437E8D0CF1}"/>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pPr>
              <a:buFont typeface="Wingdings 2" panose="05020102010507070707" pitchFamily="18" charset="2"/>
              <a:buChar char=""/>
            </a:pPr>
            <a:r>
              <a:rPr lang="en-US" dirty="0"/>
              <a:t>28 is an outlier </a:t>
            </a:r>
          </a:p>
          <a:p>
            <a:pPr>
              <a:buFont typeface="Wingdings 2" panose="05020102010507070707" pitchFamily="18" charset="2"/>
              <a:buChar char=""/>
            </a:pPr>
            <a:r>
              <a:rPr lang="en-US" dirty="0"/>
              <a:t>Two major branches with similar sub branching</a:t>
            </a:r>
          </a:p>
          <a:p>
            <a:pPr>
              <a:buFont typeface="Wingdings 2" panose="05020102010507070707" pitchFamily="18" charset="2"/>
              <a:buChar char=""/>
            </a:pPr>
            <a:endParaRPr lang="en-US" dirty="0"/>
          </a:p>
        </p:txBody>
      </p:sp>
    </p:spTree>
    <p:extLst>
      <p:ext uri="{BB962C8B-B14F-4D97-AF65-F5344CB8AC3E}">
        <p14:creationId xmlns:p14="http://schemas.microsoft.com/office/powerpoint/2010/main" val="174601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7075-67EF-49D6-A9F1-7EC652CC6F3C}"/>
              </a:ext>
            </a:extLst>
          </p:cNvPr>
          <p:cNvSpPr>
            <a:spLocks noGrp="1"/>
          </p:cNvSpPr>
          <p:nvPr>
            <p:ph type="title"/>
          </p:nvPr>
        </p:nvSpPr>
        <p:spPr/>
        <p:txBody>
          <a:bodyPr/>
          <a:lstStyle/>
          <a:p>
            <a:r>
              <a:rPr lang="en-US" dirty="0"/>
              <a:t>REPRODUCIBLE RESERACH</a:t>
            </a:r>
          </a:p>
        </p:txBody>
      </p:sp>
      <p:sp>
        <p:nvSpPr>
          <p:cNvPr id="3" name="Content Placeholder 2">
            <a:extLst>
              <a:ext uri="{FF2B5EF4-FFF2-40B4-BE49-F238E27FC236}">
                <a16:creationId xmlns:a16="http://schemas.microsoft.com/office/drawing/2014/main" id="{FA7C81FF-3980-47A9-95A3-3B2C1CF58C88}"/>
              </a:ext>
            </a:extLst>
          </p:cNvPr>
          <p:cNvSpPr>
            <a:spLocks noGrp="1"/>
          </p:cNvSpPr>
          <p:nvPr>
            <p:ph idx="1"/>
          </p:nvPr>
        </p:nvSpPr>
        <p:spPr/>
        <p:txBody>
          <a:bodyPr/>
          <a:lstStyle/>
          <a:p>
            <a:r>
              <a:rPr lang="en-US" dirty="0"/>
              <a:t>Modern term usage originate in Computer Science</a:t>
            </a:r>
          </a:p>
          <a:p>
            <a:r>
              <a:rPr lang="en-US" dirty="0"/>
              <a:t>Might be more akin to “transparency” than to ensuring “truth” </a:t>
            </a:r>
          </a:p>
        </p:txBody>
      </p:sp>
      <p:sp>
        <p:nvSpPr>
          <p:cNvPr id="4" name="Text Placeholder 3">
            <a:extLst>
              <a:ext uri="{FF2B5EF4-FFF2-40B4-BE49-F238E27FC236}">
                <a16:creationId xmlns:a16="http://schemas.microsoft.com/office/drawing/2014/main" id="{823F19F7-7A00-4205-B6C9-6DD5D667BF6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7182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78ea841c"/>
              </a:rPr>
              <a:t>Methods Reproducibility</a:t>
            </a:r>
          </a:p>
          <a:p>
            <a:pPr lvl="1"/>
            <a:r>
              <a:rPr lang="en-US" sz="1600" b="0" i="0" u="none" strike="noStrike" baseline="0" dirty="0">
                <a:latin typeface="AdvTT78ea841c"/>
              </a:rPr>
              <a:t>detailed study protocol</a:t>
            </a:r>
          </a:p>
          <a:p>
            <a:pPr lvl="1"/>
            <a:r>
              <a:rPr lang="en-US" sz="1600" b="0" i="0" u="none" strike="noStrike" baseline="0" dirty="0">
                <a:latin typeface="AdvTT78ea841c"/>
              </a:rPr>
              <a:t>measurement procedures - </a:t>
            </a:r>
            <a:r>
              <a:rPr lang="en-US" sz="1600" b="0" i="0" u="none" strike="noStrike" baseline="0" dirty="0" err="1">
                <a:latin typeface="AdvTT78ea841c"/>
              </a:rPr>
              <a:t>SoPs</a:t>
            </a:r>
            <a:endParaRPr lang="en-US" sz="1600" b="0" i="0" u="none" strike="noStrike" baseline="0" dirty="0">
              <a:latin typeface="AdvTT78ea841c"/>
            </a:endParaRPr>
          </a:p>
          <a:p>
            <a:pPr lvl="1"/>
            <a:r>
              <a:rPr lang="en-US" sz="1600" b="0" i="0" u="none" strike="noStrike" baseline="0" dirty="0">
                <a:latin typeface="AdvTT78ea841c"/>
              </a:rPr>
              <a:t>data gathered</a:t>
            </a:r>
          </a:p>
          <a:p>
            <a:pPr lvl="1"/>
            <a:r>
              <a:rPr lang="en-US" sz="1600" b="0" i="0" u="none" strike="noStrike" baseline="0" dirty="0">
                <a:latin typeface="AdvTT78ea841c"/>
              </a:rPr>
              <a:t>data used for </a:t>
            </a:r>
            <a:r>
              <a:rPr lang="en-US" sz="1800" b="0" i="0" u="none" strike="noStrike" baseline="0" dirty="0">
                <a:latin typeface="AdvTT78ea841c"/>
              </a:rPr>
              <a:t>analysis with descriptive metadata</a:t>
            </a:r>
          </a:p>
          <a:p>
            <a:pPr lvl="1"/>
            <a:r>
              <a:rPr lang="en-US" sz="1800" b="0" i="0" u="none" strike="noStrike" baseline="0" dirty="0">
                <a:latin typeface="AdvTT78ea841c"/>
              </a:rPr>
              <a:t>analysis software and code</a:t>
            </a:r>
          </a:p>
          <a:p>
            <a:pPr lvl="1"/>
            <a:r>
              <a:rPr lang="en-US" sz="1800" b="0" i="0" u="none" strike="noStrike" baseline="0" dirty="0">
                <a:latin typeface="AdvTT78ea841c"/>
              </a:rPr>
              <a:t>the final analytical results</a:t>
            </a:r>
          </a:p>
          <a:p>
            <a:pPr lvl="1"/>
            <a:r>
              <a:rPr lang="en-US" sz="1800" b="0" i="0" u="none" strike="noStrike" baseline="0" dirty="0">
                <a:latin typeface="AdvTT78ea841c"/>
              </a:rPr>
              <a:t>how key reagents and biological materials were created or obtained</a:t>
            </a:r>
          </a:p>
          <a:p>
            <a:pPr lvl="1"/>
            <a:r>
              <a:rPr lang="en-US" dirty="0">
                <a:latin typeface="AdvTT78ea841c"/>
              </a:rPr>
              <a:t>The “note books”</a:t>
            </a:r>
            <a:endParaRPr lang="en-US" sz="18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32694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a:xfrm>
            <a:off x="4383994" y="752030"/>
            <a:ext cx="3905428" cy="5170205"/>
          </a:xfrm>
        </p:spPr>
        <p:txBody>
          <a:bodyPr/>
          <a:lstStyle/>
          <a:p>
            <a:pPr algn="l"/>
            <a:r>
              <a:rPr lang="en-US" sz="1800" b="0" i="0" u="none" strike="noStrike" baseline="0" dirty="0">
                <a:latin typeface="AdvTT78ea841c"/>
              </a:rPr>
              <a:t>Results Reproducibility (maybe replicability)</a:t>
            </a:r>
          </a:p>
          <a:p>
            <a:pPr lvl="1"/>
            <a:r>
              <a:rPr lang="en-US" sz="1600" dirty="0">
                <a:latin typeface="AdvTT78ea841c"/>
              </a:rPr>
              <a:t>BEWARE VOTE COUNTING IN META-ANALYSIS! (TAMOXIFEN)</a:t>
            </a:r>
          </a:p>
          <a:p>
            <a:pPr lvl="1"/>
            <a:r>
              <a:rPr lang="en-US" sz="1600" dirty="0">
                <a:latin typeface="AdvTT78ea841c"/>
              </a:rPr>
              <a:t>This isn’t the same as a bunch of studies that are “statistically significant” or not</a:t>
            </a:r>
            <a:endParaRPr lang="en-US" sz="1600" b="0" i="0" u="none" strike="noStrike" baseline="0" dirty="0">
              <a:latin typeface="AdvTT78ea841c"/>
            </a:endParaRP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pic>
        <p:nvPicPr>
          <p:cNvPr id="6" name="Picture 5" descr="A close-up of a graph&#10;&#10;AI-generated content may be incorrect.">
            <a:extLst>
              <a:ext uri="{FF2B5EF4-FFF2-40B4-BE49-F238E27FC236}">
                <a16:creationId xmlns:a16="http://schemas.microsoft.com/office/drawing/2014/main" id="{CF56B05B-2B22-4052-B4A5-5072A3FE28DA}"/>
              </a:ext>
            </a:extLst>
          </p:cNvPr>
          <p:cNvPicPr>
            <a:picLocks noChangeAspect="1"/>
          </p:cNvPicPr>
          <p:nvPr/>
        </p:nvPicPr>
        <p:blipFill>
          <a:blip r:embed="rId2"/>
          <a:stretch>
            <a:fillRect/>
          </a:stretch>
        </p:blipFill>
        <p:spPr>
          <a:xfrm>
            <a:off x="8126361" y="996094"/>
            <a:ext cx="3956313" cy="4926141"/>
          </a:xfrm>
          <a:prstGeom prst="rect">
            <a:avLst/>
          </a:prstGeom>
        </p:spPr>
      </p:pic>
    </p:spTree>
    <p:extLst>
      <p:ext uri="{BB962C8B-B14F-4D97-AF65-F5344CB8AC3E}">
        <p14:creationId xmlns:p14="http://schemas.microsoft.com/office/powerpoint/2010/main" val="551741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F1C0-C462-44C0-9908-325E370A7865}"/>
              </a:ext>
            </a:extLst>
          </p:cNvPr>
          <p:cNvSpPr>
            <a:spLocks noGrp="1"/>
          </p:cNvSpPr>
          <p:nvPr>
            <p:ph type="title"/>
          </p:nvPr>
        </p:nvSpPr>
        <p:spPr/>
        <p:txBody>
          <a:bodyPr/>
          <a:lstStyle/>
          <a:p>
            <a:r>
              <a:rPr lang="en-US" dirty="0"/>
              <a:t>New LEXICON </a:t>
            </a:r>
          </a:p>
        </p:txBody>
      </p:sp>
      <p:sp>
        <p:nvSpPr>
          <p:cNvPr id="3" name="Content Placeholder 2">
            <a:extLst>
              <a:ext uri="{FF2B5EF4-FFF2-40B4-BE49-F238E27FC236}">
                <a16:creationId xmlns:a16="http://schemas.microsoft.com/office/drawing/2014/main" id="{24A1F59B-9E94-4F5B-819D-E195A918CE67}"/>
              </a:ext>
            </a:extLst>
          </p:cNvPr>
          <p:cNvSpPr>
            <a:spLocks noGrp="1"/>
          </p:cNvSpPr>
          <p:nvPr>
            <p:ph idx="1"/>
          </p:nvPr>
        </p:nvSpPr>
        <p:spPr/>
        <p:txBody>
          <a:bodyPr/>
          <a:lstStyle/>
          <a:p>
            <a:pPr algn="l"/>
            <a:r>
              <a:rPr lang="en-US" sz="1800" b="0" i="0" u="none" strike="noStrike" baseline="0" dirty="0">
                <a:latin typeface="AdvTTaf7f9f4f.B"/>
              </a:rPr>
              <a:t>Robustness and generalizability</a:t>
            </a:r>
          </a:p>
        </p:txBody>
      </p:sp>
      <p:sp>
        <p:nvSpPr>
          <p:cNvPr id="4" name="Text Placeholder 3">
            <a:extLst>
              <a:ext uri="{FF2B5EF4-FFF2-40B4-BE49-F238E27FC236}">
                <a16:creationId xmlns:a16="http://schemas.microsoft.com/office/drawing/2014/main" id="{60710505-8006-4BCA-825B-95D32834A67B}"/>
              </a:ext>
            </a:extLst>
          </p:cNvPr>
          <p:cNvSpPr>
            <a:spLocks noGrp="1"/>
          </p:cNvSpPr>
          <p:nvPr>
            <p:ph type="body" sz="half" idx="2"/>
          </p:nvPr>
        </p:nvSpPr>
        <p:spPr/>
        <p:txBody>
          <a:bodyPr/>
          <a:lstStyle/>
          <a:p>
            <a:r>
              <a:rPr lang="en-US" dirty="0"/>
              <a:t>Goodman, Fanelli and Ioannidis</a:t>
            </a:r>
          </a:p>
        </p:txBody>
      </p:sp>
    </p:spTree>
    <p:extLst>
      <p:ext uri="{BB962C8B-B14F-4D97-AF65-F5344CB8AC3E}">
        <p14:creationId xmlns:p14="http://schemas.microsoft.com/office/powerpoint/2010/main" val="65687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4C01-B606-4B14-AE69-98F228CD13DC}"/>
              </a:ext>
            </a:extLst>
          </p:cNvPr>
          <p:cNvSpPr>
            <a:spLocks noGrp="1"/>
          </p:cNvSpPr>
          <p:nvPr>
            <p:ph type="title"/>
          </p:nvPr>
        </p:nvSpPr>
        <p:spPr/>
        <p:txBody>
          <a:bodyPr/>
          <a:lstStyle/>
          <a:p>
            <a:r>
              <a:rPr lang="en-US" dirty="0"/>
              <a:t>METHODS Reproducibility</a:t>
            </a:r>
          </a:p>
        </p:txBody>
      </p:sp>
      <p:sp>
        <p:nvSpPr>
          <p:cNvPr id="3" name="Content Placeholder 2">
            <a:extLst>
              <a:ext uri="{FF2B5EF4-FFF2-40B4-BE49-F238E27FC236}">
                <a16:creationId xmlns:a16="http://schemas.microsoft.com/office/drawing/2014/main" id="{2E08671C-1379-4374-9379-68C9EA837D64}"/>
              </a:ext>
            </a:extLst>
          </p:cNvPr>
          <p:cNvSpPr>
            <a:spLocks noGrp="1"/>
          </p:cNvSpPr>
          <p:nvPr>
            <p:ph idx="1"/>
          </p:nvPr>
        </p:nvSpPr>
        <p:spPr/>
        <p:txBody>
          <a:bodyPr/>
          <a:lstStyle/>
          <a:p>
            <a:r>
              <a:rPr lang="en-US" dirty="0"/>
              <a:t>Scripts should be written such that, with no changes to data</a:t>
            </a:r>
          </a:p>
          <a:p>
            <a:pPr lvl="1"/>
            <a:r>
              <a:rPr lang="en-US" dirty="0"/>
              <a:t>1) Starting from a clean session they can be run and get the same results every time</a:t>
            </a:r>
          </a:p>
          <a:p>
            <a:pPr lvl="1"/>
            <a:r>
              <a:rPr lang="en-US" dirty="0"/>
              <a:t>II) They can be run by someone other than you and produce the same results</a:t>
            </a:r>
          </a:p>
          <a:p>
            <a:pPr lvl="1"/>
            <a:r>
              <a:rPr lang="en-US" dirty="0"/>
              <a:t>III) They can be run on a machine which is not yours and produce the same results with NO changes. </a:t>
            </a:r>
          </a:p>
          <a:p>
            <a:pPr lvl="2"/>
            <a:r>
              <a:rPr lang="en-US" dirty="0" err="1"/>
              <a:t>MonteCarlo</a:t>
            </a:r>
            <a:r>
              <a:rPr lang="en-US" dirty="0"/>
              <a:t> Simulation / processes that involve generation of random/pseudo-random numbers provide an extra challenge here. </a:t>
            </a:r>
          </a:p>
          <a:p>
            <a:r>
              <a:rPr lang="en-US" dirty="0"/>
              <a:t>The broader perspective is that others should be able to read, understand and recreate your results exactly using the materials and documentation that you leave behind.</a:t>
            </a:r>
          </a:p>
          <a:p>
            <a:pPr lvl="1"/>
            <a:endParaRPr lang="en-US" dirty="0"/>
          </a:p>
        </p:txBody>
      </p:sp>
      <p:sp>
        <p:nvSpPr>
          <p:cNvPr id="4" name="Text Placeholder 3">
            <a:extLst>
              <a:ext uri="{FF2B5EF4-FFF2-40B4-BE49-F238E27FC236}">
                <a16:creationId xmlns:a16="http://schemas.microsoft.com/office/drawing/2014/main" id="{20217100-2DBD-49FE-9411-EE573A0B2B9A}"/>
              </a:ext>
            </a:extLst>
          </p:cNvPr>
          <p:cNvSpPr>
            <a:spLocks noGrp="1"/>
          </p:cNvSpPr>
          <p:nvPr>
            <p:ph type="body" sz="half" idx="2"/>
          </p:nvPr>
        </p:nvSpPr>
        <p:spPr/>
        <p:txBody>
          <a:bodyPr/>
          <a:lstStyle/>
          <a:p>
            <a:r>
              <a:rPr lang="en-US" dirty="0"/>
              <a:t>Practice as relates to statistical computing/working with DATA</a:t>
            </a:r>
          </a:p>
        </p:txBody>
      </p:sp>
    </p:spTree>
    <p:extLst>
      <p:ext uri="{BB962C8B-B14F-4D97-AF65-F5344CB8AC3E}">
        <p14:creationId xmlns:p14="http://schemas.microsoft.com/office/powerpoint/2010/main" val="379075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4E60D1C-2E3C-4AA1-A321-2FC4F594888A}"/>
              </a:ext>
            </a:extLst>
          </p:cNvPr>
          <p:cNvSpPr/>
          <p:nvPr/>
        </p:nvSpPr>
        <p:spPr>
          <a:xfrm>
            <a:off x="4296229" y="2220686"/>
            <a:ext cx="7127914" cy="436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 git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D93FFE60-3AF8-40ED-845C-4E485AE393E6}"/>
              </a:ext>
            </a:extLst>
          </p:cNvPr>
          <p:cNvSpPr>
            <a:spLocks noGrp="1"/>
          </p:cNvSpPr>
          <p:nvPr>
            <p:ph type="title"/>
          </p:nvPr>
        </p:nvSpPr>
        <p:spPr/>
        <p:txBody>
          <a:bodyPr/>
          <a:lstStyle/>
          <a:p>
            <a:r>
              <a:rPr lang="en-US" dirty="0"/>
              <a:t>WORKFLOW</a:t>
            </a:r>
          </a:p>
        </p:txBody>
      </p:sp>
      <p:pic>
        <p:nvPicPr>
          <p:cNvPr id="5" name="Content Placeholder 4">
            <a:extLst>
              <a:ext uri="{FF2B5EF4-FFF2-40B4-BE49-F238E27FC236}">
                <a16:creationId xmlns:a16="http://schemas.microsoft.com/office/drawing/2014/main" id="{C92B38A6-F826-4E69-AF7C-8BE87DAD784A}"/>
              </a:ext>
            </a:extLst>
          </p:cNvPr>
          <p:cNvPicPr>
            <a:picLocks noGrp="1" noChangeAspect="1"/>
          </p:cNvPicPr>
          <p:nvPr>
            <p:ph idx="1"/>
          </p:nvPr>
        </p:nvPicPr>
        <p:blipFill>
          <a:blip r:embed="rId2"/>
          <a:stretch>
            <a:fillRect/>
          </a:stretch>
        </p:blipFill>
        <p:spPr>
          <a:xfrm>
            <a:off x="4465340" y="3429000"/>
            <a:ext cx="6651312" cy="2097206"/>
          </a:xfrm>
          <a:prstGeom prst="rect">
            <a:avLst/>
          </a:prstGeom>
        </p:spPr>
      </p:pic>
      <p:sp>
        <p:nvSpPr>
          <p:cNvPr id="4" name="Text Placeholder 3">
            <a:extLst>
              <a:ext uri="{FF2B5EF4-FFF2-40B4-BE49-F238E27FC236}">
                <a16:creationId xmlns:a16="http://schemas.microsoft.com/office/drawing/2014/main" id="{5DE1BD7D-A4E8-473D-8514-F87ED8C298D7}"/>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Standardized Workflow and Software Stack </a:t>
            </a:r>
          </a:p>
          <a:p>
            <a:pPr marL="285750" indent="-285750">
              <a:buFont typeface="Arial" panose="020B0604020202020204" pitchFamily="34" charset="0"/>
              <a:buChar char="•"/>
            </a:pPr>
            <a:r>
              <a:rPr lang="en-US" dirty="0"/>
              <a:t>Facilitates Reproducibility</a:t>
            </a:r>
          </a:p>
          <a:p>
            <a:pPr marL="285750" indent="-285750">
              <a:buFont typeface="Arial" panose="020B0604020202020204" pitchFamily="34" charset="0"/>
              <a:buChar char="•"/>
            </a:pPr>
            <a:r>
              <a:rPr lang="en-US" dirty="0"/>
              <a:t>Instills Best Practices for coding</a:t>
            </a:r>
          </a:p>
          <a:p>
            <a:pPr marL="285750" indent="-285750">
              <a:buFont typeface="Arial" panose="020B0604020202020204" pitchFamily="34" charset="0"/>
              <a:buChar char="•"/>
            </a:pPr>
            <a:r>
              <a:rPr lang="en-US" dirty="0"/>
              <a:t>Builds good habits of documentation</a:t>
            </a:r>
          </a:p>
          <a:p>
            <a:pPr marL="285750" indent="-285750">
              <a:buFont typeface="Arial" panose="020B0604020202020204" pitchFamily="34" charset="0"/>
              <a:buChar char="•"/>
            </a:pPr>
            <a:r>
              <a:rPr lang="en-US" dirty="0"/>
              <a:t>Enhances your ability to communicate and share results to others</a:t>
            </a:r>
          </a:p>
          <a:p>
            <a:pPr marL="285750" indent="-285750">
              <a:buFont typeface="Arial" panose="020B0604020202020204" pitchFamily="34" charset="0"/>
              <a:buChar char="•"/>
            </a:pPr>
            <a:endParaRPr lang="en-US" dirty="0"/>
          </a:p>
        </p:txBody>
      </p:sp>
      <p:sp>
        <p:nvSpPr>
          <p:cNvPr id="8" name="Arrow: Up-Down 7">
            <a:extLst>
              <a:ext uri="{FF2B5EF4-FFF2-40B4-BE49-F238E27FC236}">
                <a16:creationId xmlns:a16="http://schemas.microsoft.com/office/drawing/2014/main" id="{9C344E61-0730-47AF-9AEE-5726F17486DA}"/>
              </a:ext>
            </a:extLst>
          </p:cNvPr>
          <p:cNvSpPr/>
          <p:nvPr/>
        </p:nvSpPr>
        <p:spPr>
          <a:xfrm>
            <a:off x="7790996" y="1545771"/>
            <a:ext cx="220890" cy="624115"/>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yncing cloud">
            <a:extLst>
              <a:ext uri="{FF2B5EF4-FFF2-40B4-BE49-F238E27FC236}">
                <a16:creationId xmlns:a16="http://schemas.microsoft.com/office/drawing/2014/main" id="{62B112AC-DB3A-4EEF-8563-131F26B3E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2981" y="294427"/>
            <a:ext cx="1538662" cy="1538662"/>
          </a:xfrm>
          <a:prstGeom prst="rect">
            <a:avLst/>
          </a:prstGeom>
        </p:spPr>
      </p:pic>
      <p:sp>
        <p:nvSpPr>
          <p:cNvPr id="11" name="TextBox 10">
            <a:extLst>
              <a:ext uri="{FF2B5EF4-FFF2-40B4-BE49-F238E27FC236}">
                <a16:creationId xmlns:a16="http://schemas.microsoft.com/office/drawing/2014/main" id="{46FF9E77-0614-4F56-8D45-C6FEADBCECA4}"/>
              </a:ext>
            </a:extLst>
          </p:cNvPr>
          <p:cNvSpPr txBox="1"/>
          <p:nvPr/>
        </p:nvSpPr>
        <p:spPr>
          <a:xfrm>
            <a:off x="8926286" y="848640"/>
            <a:ext cx="1320800" cy="646331"/>
          </a:xfrm>
          <a:prstGeom prst="rect">
            <a:avLst/>
          </a:prstGeom>
          <a:noFill/>
        </p:spPr>
        <p:txBody>
          <a:bodyPr wrap="square" rtlCol="0">
            <a:spAutoFit/>
          </a:bodyPr>
          <a:lstStyle/>
          <a:p>
            <a:r>
              <a:rPr lang="en-US" dirty="0"/>
              <a:t>Sync Backup</a:t>
            </a:r>
          </a:p>
        </p:txBody>
      </p:sp>
      <p:sp>
        <p:nvSpPr>
          <p:cNvPr id="12" name="TextBox 11">
            <a:extLst>
              <a:ext uri="{FF2B5EF4-FFF2-40B4-BE49-F238E27FC236}">
                <a16:creationId xmlns:a16="http://schemas.microsoft.com/office/drawing/2014/main" id="{F2A4D73A-18DA-441C-AC24-6E82332BF499}"/>
              </a:ext>
            </a:extLst>
          </p:cNvPr>
          <p:cNvSpPr txBox="1"/>
          <p:nvPr/>
        </p:nvSpPr>
        <p:spPr>
          <a:xfrm>
            <a:off x="4876800" y="3510784"/>
            <a:ext cx="1219200" cy="923330"/>
          </a:xfrm>
          <a:prstGeom prst="rect">
            <a:avLst/>
          </a:prstGeom>
          <a:noFill/>
        </p:spPr>
        <p:txBody>
          <a:bodyPr wrap="square" rtlCol="0">
            <a:spAutoFit/>
          </a:bodyPr>
          <a:lstStyle/>
          <a:p>
            <a:r>
              <a:rPr lang="en-US" dirty="0"/>
              <a:t>SQL, Python, Java, R etc..</a:t>
            </a:r>
          </a:p>
        </p:txBody>
      </p:sp>
      <p:sp>
        <p:nvSpPr>
          <p:cNvPr id="13" name="TextBox 12">
            <a:extLst>
              <a:ext uri="{FF2B5EF4-FFF2-40B4-BE49-F238E27FC236}">
                <a16:creationId xmlns:a16="http://schemas.microsoft.com/office/drawing/2014/main" id="{B65BADB9-4492-4F95-8EE4-81B4DD357733}"/>
              </a:ext>
            </a:extLst>
          </p:cNvPr>
          <p:cNvSpPr txBox="1"/>
          <p:nvPr/>
        </p:nvSpPr>
        <p:spPr>
          <a:xfrm>
            <a:off x="6507460" y="3481756"/>
            <a:ext cx="1219200" cy="923330"/>
          </a:xfrm>
          <a:prstGeom prst="rect">
            <a:avLst/>
          </a:prstGeom>
          <a:noFill/>
        </p:spPr>
        <p:txBody>
          <a:bodyPr wrap="square" rtlCol="0">
            <a:spAutoFit/>
          </a:bodyPr>
          <a:lstStyle/>
          <a:p>
            <a:r>
              <a:rPr lang="en-US" dirty="0"/>
              <a:t>Python, R, STATA, SAS</a:t>
            </a:r>
          </a:p>
        </p:txBody>
      </p:sp>
      <p:sp>
        <p:nvSpPr>
          <p:cNvPr id="14" name="TextBox 13">
            <a:extLst>
              <a:ext uri="{FF2B5EF4-FFF2-40B4-BE49-F238E27FC236}">
                <a16:creationId xmlns:a16="http://schemas.microsoft.com/office/drawing/2014/main" id="{08851CF2-5D80-4C65-84DB-5F8B45C05DA9}"/>
              </a:ext>
            </a:extLst>
          </p:cNvPr>
          <p:cNvSpPr txBox="1"/>
          <p:nvPr/>
        </p:nvSpPr>
        <p:spPr>
          <a:xfrm>
            <a:off x="9168141" y="3485384"/>
            <a:ext cx="2006568" cy="923330"/>
          </a:xfrm>
          <a:prstGeom prst="rect">
            <a:avLst/>
          </a:prstGeom>
          <a:noFill/>
        </p:spPr>
        <p:txBody>
          <a:bodyPr wrap="square" rtlCol="0">
            <a:spAutoFit/>
          </a:bodyPr>
          <a:lstStyle/>
          <a:p>
            <a:r>
              <a:rPr lang="en-US" dirty="0"/>
              <a:t>Markdown, LaTeX, </a:t>
            </a:r>
            <a:r>
              <a:rPr lang="en-US" dirty="0" err="1"/>
              <a:t>Jupyter</a:t>
            </a:r>
            <a:r>
              <a:rPr lang="en-US" dirty="0"/>
              <a:t> notebooks, html, shiny, </a:t>
            </a:r>
            <a:r>
              <a:rPr lang="en-US" dirty="0" err="1"/>
              <a:t>etc</a:t>
            </a:r>
            <a:r>
              <a:rPr lang="en-US" dirty="0"/>
              <a:t>…</a:t>
            </a:r>
          </a:p>
        </p:txBody>
      </p:sp>
    </p:spTree>
    <p:extLst>
      <p:ext uri="{BB962C8B-B14F-4D97-AF65-F5344CB8AC3E}">
        <p14:creationId xmlns:p14="http://schemas.microsoft.com/office/powerpoint/2010/main" val="3042195627"/>
      </p:ext>
    </p:extLst>
  </p:cSld>
  <p:clrMapOvr>
    <a:masterClrMapping/>
  </p:clrMapOvr>
</p:sld>
</file>

<file path=ppt/theme/theme1.xml><?xml version="1.0" encoding="utf-8"?>
<a:theme xmlns:a="http://schemas.openxmlformats.org/drawingml/2006/main" name="Dividend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1486</Words>
  <Application>Microsoft Office PowerPoint</Application>
  <PresentationFormat>Widescreen</PresentationFormat>
  <Paragraphs>227</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AdvTT78ea841c</vt:lpstr>
      <vt:lpstr>AdvTTaf7f9f4f.B</vt:lpstr>
      <vt:lpstr>Arial</vt:lpstr>
      <vt:lpstr>Calibri</vt:lpstr>
      <vt:lpstr>Garamond</vt:lpstr>
      <vt:lpstr>Gill Sans MT</vt:lpstr>
      <vt:lpstr>Wingdings 2</vt:lpstr>
      <vt:lpstr>DividendVTI</vt:lpstr>
      <vt:lpstr>REPRODUCIBILITY IN RESEARCH – And REPRODUCIBLE ANALYTICS</vt:lpstr>
      <vt:lpstr>RESEARCH</vt:lpstr>
      <vt:lpstr>REPRODUCIBILITY </vt:lpstr>
      <vt:lpstr>REPRODUCIBLE RESERACH</vt:lpstr>
      <vt:lpstr>New LEXICON </vt:lpstr>
      <vt:lpstr>New LEXICON </vt:lpstr>
      <vt:lpstr>New LEXICON </vt:lpstr>
      <vt:lpstr>METHODS Reproducibility</vt:lpstr>
      <vt:lpstr>WORKFLOW</vt:lpstr>
      <vt:lpstr>Workflow</vt:lpstr>
      <vt:lpstr>Reproducible Research addenda</vt:lpstr>
      <vt:lpstr>REPRODUCIBILITY </vt:lpstr>
      <vt:lpstr>REPRODUCIBILITY </vt:lpstr>
      <vt:lpstr>Practical Applications</vt:lpstr>
      <vt:lpstr>Loading Packages</vt:lpstr>
      <vt:lpstr>Working directories</vt:lpstr>
      <vt:lpstr>Reading Sequence data</vt:lpstr>
      <vt:lpstr>DECIPHER  </vt:lpstr>
      <vt:lpstr>Making  A Phylogenetic Tree</vt:lpstr>
      <vt:lpstr>Rooting</vt:lpstr>
      <vt:lpstr>pICK A Tree (NOT JUST ANY TREE)</vt:lpstr>
      <vt:lpstr>OUTBREAKER2</vt:lpstr>
      <vt:lpstr>outbreaker2</vt:lpstr>
      <vt:lpstr>outbreaker2</vt:lpstr>
      <vt:lpstr>Proposed PHYLOGENETIC TREE</vt:lpstr>
      <vt:lpstr>OUTBREAKER2</vt:lpstr>
      <vt:lpstr>Generation time distribution</vt:lpstr>
      <vt:lpstr>PSUEDO – RANDOM NUMBER GENERATORS</vt:lpstr>
      <vt:lpstr>Fit the MODEL</vt:lpstr>
      <vt:lpstr>Some Results</vt:lpstr>
      <vt:lpstr>SOME MORE INFERENCE</vt:lpstr>
      <vt:lpstr>Inferred  Outbreak Network</vt:lpstr>
      <vt:lpstr>Similarities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IN RESEARCH – And REPRODUCIBLE ANALYTICS</dc:title>
  <dc:creator>Yukich, Joshua O</dc:creator>
  <cp:lastModifiedBy>Yukich, Josh O</cp:lastModifiedBy>
  <cp:revision>1</cp:revision>
  <dcterms:created xsi:type="dcterms:W3CDTF">2020-09-14T16:16:36Z</dcterms:created>
  <dcterms:modified xsi:type="dcterms:W3CDTF">2025-10-27T11:07:37Z</dcterms:modified>
</cp:coreProperties>
</file>